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873" r:id="rId2"/>
    <p:sldMasterId id="2147483877" r:id="rId3"/>
    <p:sldMasterId id="2147483879" r:id="rId4"/>
  </p:sldMasterIdLst>
  <p:notesMasterIdLst>
    <p:notesMasterId r:id="rId38"/>
  </p:notesMasterIdLst>
  <p:handoutMasterIdLst>
    <p:handoutMasterId r:id="rId39"/>
  </p:handoutMasterIdLst>
  <p:sldIdLst>
    <p:sldId id="696" r:id="rId5"/>
    <p:sldId id="796" r:id="rId6"/>
    <p:sldId id="955" r:id="rId7"/>
    <p:sldId id="957" r:id="rId8"/>
    <p:sldId id="956" r:id="rId9"/>
    <p:sldId id="923" r:id="rId10"/>
    <p:sldId id="808" r:id="rId11"/>
    <p:sldId id="871" r:id="rId12"/>
    <p:sldId id="907" r:id="rId13"/>
    <p:sldId id="863" r:id="rId14"/>
    <p:sldId id="940" r:id="rId15"/>
    <p:sldId id="942" r:id="rId16"/>
    <p:sldId id="930" r:id="rId17"/>
    <p:sldId id="945" r:id="rId18"/>
    <p:sldId id="946" r:id="rId19"/>
    <p:sldId id="947" r:id="rId20"/>
    <p:sldId id="884" r:id="rId21"/>
    <p:sldId id="911" r:id="rId22"/>
    <p:sldId id="948" r:id="rId23"/>
    <p:sldId id="906" r:id="rId24"/>
    <p:sldId id="826" r:id="rId25"/>
    <p:sldId id="828" r:id="rId26"/>
    <p:sldId id="959" r:id="rId27"/>
    <p:sldId id="958" r:id="rId28"/>
    <p:sldId id="954" r:id="rId29"/>
    <p:sldId id="951" r:id="rId30"/>
    <p:sldId id="914" r:id="rId31"/>
    <p:sldId id="919" r:id="rId32"/>
    <p:sldId id="952" r:id="rId33"/>
    <p:sldId id="950" r:id="rId34"/>
    <p:sldId id="851" r:id="rId35"/>
    <p:sldId id="925" r:id="rId36"/>
    <p:sldId id="944" r:id="rId37"/>
  </p:sldIdLst>
  <p:sldSz cx="9144000" cy="6858000" type="screen4x3"/>
  <p:notesSz cx="6858000" cy="9296400"/>
  <p:defaultTextStyle>
    <a:defPPr>
      <a:defRPr lang="en-US"/>
    </a:defPPr>
    <a:lvl1pPr algn="l" defTabSz="912706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560" indent="1588" algn="l" defTabSz="912706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706" indent="1588" algn="l" defTabSz="912706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69852" indent="1588" algn="l" defTabSz="912706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000" indent="1588" algn="l" defTabSz="912706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5733" algn="l" defTabSz="914293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2879" algn="l" defTabSz="914293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026" algn="l" defTabSz="914293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172" algn="l" defTabSz="914293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C3495"/>
    <a:srgbClr val="597957"/>
    <a:srgbClr val="CBD465"/>
    <a:srgbClr val="FF3300"/>
    <a:srgbClr val="FFFF66"/>
    <a:srgbClr val="070C17"/>
    <a:srgbClr val="BFBDBE"/>
    <a:srgbClr val="F9FAED"/>
    <a:srgbClr val="FCFCF6"/>
    <a:srgbClr val="BED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725" autoAdjust="0"/>
    <p:restoredTop sz="73124" autoAdjust="0"/>
  </p:normalViewPr>
  <p:slideViewPr>
    <p:cSldViewPr snapToGrid="0">
      <p:cViewPr>
        <p:scale>
          <a:sx n="80" d="100"/>
          <a:sy n="80" d="100"/>
        </p:scale>
        <p:origin x="-852" y="384"/>
      </p:cViewPr>
      <p:guideLst>
        <p:guide orient="horz" pos="1008"/>
        <p:guide orient="horz" pos="4047"/>
        <p:guide pos="576"/>
        <p:guide pos="5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2892" y="-210"/>
      </p:cViewPr>
      <p:guideLst>
        <p:guide orient="horz" pos="2929"/>
        <p:guide pos="2161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5A149-106F-4818-9395-2FCC807CF94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2A3371-AC68-4BF8-9016-F1A9D3EFC658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2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Self-Assessment</a:t>
          </a:r>
          <a:endParaRPr lang="en-US" sz="18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964736-7911-4B33-B26B-A1906CB3062B}" type="parTrans" cxnId="{1F9E2DDB-A439-497A-9AF2-1458D23A5FB9}">
      <dgm:prSet/>
      <dgm:spPr/>
      <dgm:t>
        <a:bodyPr/>
        <a:lstStyle/>
        <a:p>
          <a:endParaRPr lang="en-US"/>
        </a:p>
      </dgm:t>
    </dgm:pt>
    <dgm:pt modelId="{459903BE-FE5C-4567-A94A-FB0349300106}" type="sibTrans" cxnId="{1F9E2DDB-A439-497A-9AF2-1458D23A5FB9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B3203EFA-68AF-4A45-BBD1-3FF3454B4917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Analysis, goal-setting &amp; plan development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828C0-22E8-4D2F-A738-B15E00C88675}" type="parTrans" cxnId="{60150341-84A1-40B1-A0A2-303811C250A4}">
      <dgm:prSet/>
      <dgm:spPr/>
      <dgm:t>
        <a:bodyPr/>
        <a:lstStyle/>
        <a:p>
          <a:endParaRPr lang="en-US"/>
        </a:p>
      </dgm:t>
    </dgm:pt>
    <dgm:pt modelId="{8109AAC0-C61B-49FE-B209-437FD6E5EBC3}" type="sibTrans" cxnId="{60150341-84A1-40B1-A0A2-303811C250A4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F6E110E-E872-4E6D-8C85-CBEF7A476DCD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 of the plan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86B561-6D4C-45E8-B1CA-A39AE739917F}" type="parTrans" cxnId="{3340A1B8-5852-4795-9AB5-CF9F2C6C924B}">
      <dgm:prSet/>
      <dgm:spPr/>
      <dgm:t>
        <a:bodyPr/>
        <a:lstStyle/>
        <a:p>
          <a:endParaRPr lang="en-US"/>
        </a:p>
      </dgm:t>
    </dgm:pt>
    <dgm:pt modelId="{3C68407D-BA1F-40A9-9909-D3FE26EC8245}" type="sibTrans" cxnId="{3340A1B8-5852-4795-9AB5-CF9F2C6C924B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57008614-C288-43CD-B184-A6413E340031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Formative Assessment/Evaluation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F7AAB0-7EEB-4842-9858-A29A370CC71E}" type="parTrans" cxnId="{8E0E3CB7-4C3A-441B-8F4B-57CD5F97D719}">
      <dgm:prSet/>
      <dgm:spPr/>
      <dgm:t>
        <a:bodyPr/>
        <a:lstStyle/>
        <a:p>
          <a:endParaRPr lang="en-US"/>
        </a:p>
      </dgm:t>
    </dgm:pt>
    <dgm:pt modelId="{E379EDF7-1B18-40D8-82DF-781AC29640CD}" type="sibTrans" cxnId="{8E0E3CB7-4C3A-441B-8F4B-57CD5F97D719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37AE04C-D11A-48B7-9D3D-452F3A68C3FC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Summative Evaluation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5BAA93-010E-4213-BF46-E46A6ADFF9AF}" type="parTrans" cxnId="{CEC06C46-3F85-49FC-ACCB-E887F6ABEEB6}">
      <dgm:prSet/>
      <dgm:spPr/>
      <dgm:t>
        <a:bodyPr/>
        <a:lstStyle/>
        <a:p>
          <a:endParaRPr lang="en-US"/>
        </a:p>
      </dgm:t>
    </dgm:pt>
    <dgm:pt modelId="{FF1154B8-E073-4B23-9E0A-8C27629E3E0D}" type="sibTrans" cxnId="{CEC06C46-3F85-49FC-ACCB-E887F6ABEEB6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3A4F0A6-7F37-43F8-A703-CB58CA8511A1}" type="pres">
      <dgm:prSet presAssocID="{7BA5A149-106F-4818-9395-2FCC807CF9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728D3D-2A34-45CC-9ABF-097101DC15FA}" type="pres">
      <dgm:prSet presAssocID="{762A3371-AC68-4BF8-9016-F1A9D3EFC658}" presName="node" presStyleLbl="node1" presStyleIdx="0" presStyleCnt="5" custScaleX="164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6B379-78D6-4A6F-AE90-A191396D3E36}" type="pres">
      <dgm:prSet presAssocID="{762A3371-AC68-4BF8-9016-F1A9D3EFC658}" presName="spNode" presStyleCnt="0"/>
      <dgm:spPr/>
    </dgm:pt>
    <dgm:pt modelId="{8D348E70-70BE-488C-9ABA-D7BB12A128BA}" type="pres">
      <dgm:prSet presAssocID="{459903BE-FE5C-4567-A94A-FB034930010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4D168F7-5E1C-4F86-9EB6-A2049D5E401F}" type="pres">
      <dgm:prSet presAssocID="{B3203EFA-68AF-4A45-BBD1-3FF3454B4917}" presName="node" presStyleLbl="node1" presStyleIdx="1" presStyleCnt="5" custScaleX="144376" custRadScaleRad="99991" custRadScaleInc="11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AA786-6997-454A-9C4E-0FD3EC3F819C}" type="pres">
      <dgm:prSet presAssocID="{B3203EFA-68AF-4A45-BBD1-3FF3454B4917}" presName="spNode" presStyleCnt="0"/>
      <dgm:spPr/>
    </dgm:pt>
    <dgm:pt modelId="{68BAD2B8-815E-4E87-829A-A3580C486FAC}" type="pres">
      <dgm:prSet presAssocID="{8109AAC0-C61B-49FE-B209-437FD6E5EBC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1CD907F-22DD-4821-8066-EE4B8DF67A3D}" type="pres">
      <dgm:prSet presAssocID="{0F6E110E-E872-4E6D-8C85-CBEF7A476DCD}" presName="node" presStyleLbl="node1" presStyleIdx="2" presStyleCnt="5" custScaleX="144233" custRadScaleRad="102359" custRadScaleInc="-70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07C01-364F-4ADF-9881-311440EDE0E4}" type="pres">
      <dgm:prSet presAssocID="{0F6E110E-E872-4E6D-8C85-CBEF7A476DCD}" presName="spNode" presStyleCnt="0"/>
      <dgm:spPr/>
    </dgm:pt>
    <dgm:pt modelId="{093325D8-7BAC-4C88-BF3A-4F44A1C27668}" type="pres">
      <dgm:prSet presAssocID="{3C68407D-BA1F-40A9-9909-D3FE26EC824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DA6E6AE-005E-4C7D-B0A8-03433F0F690B}" type="pres">
      <dgm:prSet presAssocID="{57008614-C288-43CD-B184-A6413E340031}" presName="node" presStyleLbl="node1" presStyleIdx="3" presStyleCnt="5" custScaleX="159598" custRadScaleRad="94746" custRadScaleInc="33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DCA05-6677-4092-8CD3-63509A6ACAE5}" type="pres">
      <dgm:prSet presAssocID="{57008614-C288-43CD-B184-A6413E340031}" presName="spNode" presStyleCnt="0"/>
      <dgm:spPr/>
    </dgm:pt>
    <dgm:pt modelId="{394C79C9-F92A-4909-8A36-04C182B952D3}" type="pres">
      <dgm:prSet presAssocID="{E379EDF7-1B18-40D8-82DF-781AC29640C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1A9D7E5-BD69-4327-BE26-CC651E250F55}" type="pres">
      <dgm:prSet presAssocID="{437AE04C-D11A-48B7-9D3D-452F3A68C3FC}" presName="node" presStyleLbl="node1" presStyleIdx="4" presStyleCnt="5" custScaleX="143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32D69-CB26-4BFF-99AF-53B62C238939}" type="pres">
      <dgm:prSet presAssocID="{437AE04C-D11A-48B7-9D3D-452F3A68C3FC}" presName="spNode" presStyleCnt="0"/>
      <dgm:spPr/>
    </dgm:pt>
    <dgm:pt modelId="{54665AA4-FFE4-4107-8D1A-47D18C72B649}" type="pres">
      <dgm:prSet presAssocID="{FF1154B8-E073-4B23-9E0A-8C27629E3E0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EC06C46-3F85-49FC-ACCB-E887F6ABEEB6}" srcId="{7BA5A149-106F-4818-9395-2FCC807CF941}" destId="{437AE04C-D11A-48B7-9D3D-452F3A68C3FC}" srcOrd="4" destOrd="0" parTransId="{D95BAA93-010E-4213-BF46-E46A6ADFF9AF}" sibTransId="{FF1154B8-E073-4B23-9E0A-8C27629E3E0D}"/>
    <dgm:cxn modelId="{64563C44-0E9E-443F-8E63-D426725FD9CE}" type="presOf" srcId="{57008614-C288-43CD-B184-A6413E340031}" destId="{6DA6E6AE-005E-4C7D-B0A8-03433F0F690B}" srcOrd="0" destOrd="0" presId="urn:microsoft.com/office/officeart/2005/8/layout/cycle5"/>
    <dgm:cxn modelId="{D484B172-3519-40EA-B782-F6FEF0A77CDC}" type="presOf" srcId="{E379EDF7-1B18-40D8-82DF-781AC29640CD}" destId="{394C79C9-F92A-4909-8A36-04C182B952D3}" srcOrd="0" destOrd="0" presId="urn:microsoft.com/office/officeart/2005/8/layout/cycle5"/>
    <dgm:cxn modelId="{3340A1B8-5852-4795-9AB5-CF9F2C6C924B}" srcId="{7BA5A149-106F-4818-9395-2FCC807CF941}" destId="{0F6E110E-E872-4E6D-8C85-CBEF7A476DCD}" srcOrd="2" destOrd="0" parTransId="{3B86B561-6D4C-45E8-B1CA-A39AE739917F}" sibTransId="{3C68407D-BA1F-40A9-9909-D3FE26EC8245}"/>
    <dgm:cxn modelId="{CF03A0AB-4E1F-4191-8AEB-810FE9E851C8}" type="presOf" srcId="{8109AAC0-C61B-49FE-B209-437FD6E5EBC3}" destId="{68BAD2B8-815E-4E87-829A-A3580C486FAC}" srcOrd="0" destOrd="0" presId="urn:microsoft.com/office/officeart/2005/8/layout/cycle5"/>
    <dgm:cxn modelId="{96B5CA21-9D53-498C-8FAF-90C78A5397CD}" type="presOf" srcId="{0F6E110E-E872-4E6D-8C85-CBEF7A476DCD}" destId="{C1CD907F-22DD-4821-8066-EE4B8DF67A3D}" srcOrd="0" destOrd="0" presId="urn:microsoft.com/office/officeart/2005/8/layout/cycle5"/>
    <dgm:cxn modelId="{E0483349-46E8-4253-84B1-730235BA9B47}" type="presOf" srcId="{B3203EFA-68AF-4A45-BBD1-3FF3454B4917}" destId="{94D168F7-5E1C-4F86-9EB6-A2049D5E401F}" srcOrd="0" destOrd="0" presId="urn:microsoft.com/office/officeart/2005/8/layout/cycle5"/>
    <dgm:cxn modelId="{8E0E3CB7-4C3A-441B-8F4B-57CD5F97D719}" srcId="{7BA5A149-106F-4818-9395-2FCC807CF941}" destId="{57008614-C288-43CD-B184-A6413E340031}" srcOrd="3" destOrd="0" parTransId="{2CF7AAB0-7EEB-4842-9858-A29A370CC71E}" sibTransId="{E379EDF7-1B18-40D8-82DF-781AC29640CD}"/>
    <dgm:cxn modelId="{E82CBEE3-D578-4C5E-933A-103BA298B3BA}" type="presOf" srcId="{FF1154B8-E073-4B23-9E0A-8C27629E3E0D}" destId="{54665AA4-FFE4-4107-8D1A-47D18C72B649}" srcOrd="0" destOrd="0" presId="urn:microsoft.com/office/officeart/2005/8/layout/cycle5"/>
    <dgm:cxn modelId="{B21753E1-ADAC-4FE3-AE6D-D2B3BBD99B8A}" type="presOf" srcId="{437AE04C-D11A-48B7-9D3D-452F3A68C3FC}" destId="{61A9D7E5-BD69-4327-BE26-CC651E250F55}" srcOrd="0" destOrd="0" presId="urn:microsoft.com/office/officeart/2005/8/layout/cycle5"/>
    <dgm:cxn modelId="{97660811-4D67-4EE0-BFBE-7A769A6FDB19}" type="presOf" srcId="{459903BE-FE5C-4567-A94A-FB0349300106}" destId="{8D348E70-70BE-488C-9ABA-D7BB12A128BA}" srcOrd="0" destOrd="0" presId="urn:microsoft.com/office/officeart/2005/8/layout/cycle5"/>
    <dgm:cxn modelId="{60150341-84A1-40B1-A0A2-303811C250A4}" srcId="{7BA5A149-106F-4818-9395-2FCC807CF941}" destId="{B3203EFA-68AF-4A45-BBD1-3FF3454B4917}" srcOrd="1" destOrd="0" parTransId="{2D2828C0-22E8-4D2F-A738-B15E00C88675}" sibTransId="{8109AAC0-C61B-49FE-B209-437FD6E5EBC3}"/>
    <dgm:cxn modelId="{B887F193-C68A-487A-AFCC-9C63A07833A7}" type="presOf" srcId="{3C68407D-BA1F-40A9-9909-D3FE26EC8245}" destId="{093325D8-7BAC-4C88-BF3A-4F44A1C27668}" srcOrd="0" destOrd="0" presId="urn:microsoft.com/office/officeart/2005/8/layout/cycle5"/>
    <dgm:cxn modelId="{8A18C588-8722-4108-A0DC-E430B177B6FA}" type="presOf" srcId="{762A3371-AC68-4BF8-9016-F1A9D3EFC658}" destId="{25728D3D-2A34-45CC-9ABF-097101DC15FA}" srcOrd="0" destOrd="0" presId="urn:microsoft.com/office/officeart/2005/8/layout/cycle5"/>
    <dgm:cxn modelId="{CFA4694C-2698-4886-B230-889DC1267AB0}" type="presOf" srcId="{7BA5A149-106F-4818-9395-2FCC807CF941}" destId="{43A4F0A6-7F37-43F8-A703-CB58CA8511A1}" srcOrd="0" destOrd="0" presId="urn:microsoft.com/office/officeart/2005/8/layout/cycle5"/>
    <dgm:cxn modelId="{1F9E2DDB-A439-497A-9AF2-1458D23A5FB9}" srcId="{7BA5A149-106F-4818-9395-2FCC807CF941}" destId="{762A3371-AC68-4BF8-9016-F1A9D3EFC658}" srcOrd="0" destOrd="0" parTransId="{AC964736-7911-4B33-B26B-A1906CB3062B}" sibTransId="{459903BE-FE5C-4567-A94A-FB0349300106}"/>
    <dgm:cxn modelId="{F374D9EA-1779-424A-9625-5C5F73B07D4F}" type="presParOf" srcId="{43A4F0A6-7F37-43F8-A703-CB58CA8511A1}" destId="{25728D3D-2A34-45CC-9ABF-097101DC15FA}" srcOrd="0" destOrd="0" presId="urn:microsoft.com/office/officeart/2005/8/layout/cycle5"/>
    <dgm:cxn modelId="{754788B7-829A-4F70-8C08-1DE4C267B340}" type="presParOf" srcId="{43A4F0A6-7F37-43F8-A703-CB58CA8511A1}" destId="{C8C6B379-78D6-4A6F-AE90-A191396D3E36}" srcOrd="1" destOrd="0" presId="urn:microsoft.com/office/officeart/2005/8/layout/cycle5"/>
    <dgm:cxn modelId="{6BBDDD60-3CFF-4306-8F32-A4B100B8FD12}" type="presParOf" srcId="{43A4F0A6-7F37-43F8-A703-CB58CA8511A1}" destId="{8D348E70-70BE-488C-9ABA-D7BB12A128BA}" srcOrd="2" destOrd="0" presId="urn:microsoft.com/office/officeart/2005/8/layout/cycle5"/>
    <dgm:cxn modelId="{C83DA444-A1F0-4BE1-89CA-D468FDD7EB81}" type="presParOf" srcId="{43A4F0A6-7F37-43F8-A703-CB58CA8511A1}" destId="{94D168F7-5E1C-4F86-9EB6-A2049D5E401F}" srcOrd="3" destOrd="0" presId="urn:microsoft.com/office/officeart/2005/8/layout/cycle5"/>
    <dgm:cxn modelId="{C712A0E6-528F-437E-8AA6-7F43A2DBE0CE}" type="presParOf" srcId="{43A4F0A6-7F37-43F8-A703-CB58CA8511A1}" destId="{E8FAA786-6997-454A-9C4E-0FD3EC3F819C}" srcOrd="4" destOrd="0" presId="urn:microsoft.com/office/officeart/2005/8/layout/cycle5"/>
    <dgm:cxn modelId="{84E35CCD-8BDF-4B98-BE2F-5765A4149EDE}" type="presParOf" srcId="{43A4F0A6-7F37-43F8-A703-CB58CA8511A1}" destId="{68BAD2B8-815E-4E87-829A-A3580C486FAC}" srcOrd="5" destOrd="0" presId="urn:microsoft.com/office/officeart/2005/8/layout/cycle5"/>
    <dgm:cxn modelId="{9FB1B32A-AAE2-41FD-B94A-E2577606304F}" type="presParOf" srcId="{43A4F0A6-7F37-43F8-A703-CB58CA8511A1}" destId="{C1CD907F-22DD-4821-8066-EE4B8DF67A3D}" srcOrd="6" destOrd="0" presId="urn:microsoft.com/office/officeart/2005/8/layout/cycle5"/>
    <dgm:cxn modelId="{EEA903C1-9246-4FA0-BA91-135F8D4B6BD5}" type="presParOf" srcId="{43A4F0A6-7F37-43F8-A703-CB58CA8511A1}" destId="{B3E07C01-364F-4ADF-9881-311440EDE0E4}" srcOrd="7" destOrd="0" presId="urn:microsoft.com/office/officeart/2005/8/layout/cycle5"/>
    <dgm:cxn modelId="{8A1E42DC-260C-4D8D-9214-6F44C71852E1}" type="presParOf" srcId="{43A4F0A6-7F37-43F8-A703-CB58CA8511A1}" destId="{093325D8-7BAC-4C88-BF3A-4F44A1C27668}" srcOrd="8" destOrd="0" presId="urn:microsoft.com/office/officeart/2005/8/layout/cycle5"/>
    <dgm:cxn modelId="{59E111A3-724F-4F4E-AA86-E2DED7478FB7}" type="presParOf" srcId="{43A4F0A6-7F37-43F8-A703-CB58CA8511A1}" destId="{6DA6E6AE-005E-4C7D-B0A8-03433F0F690B}" srcOrd="9" destOrd="0" presId="urn:microsoft.com/office/officeart/2005/8/layout/cycle5"/>
    <dgm:cxn modelId="{A601E361-0AC3-4310-B1F2-5161926E198E}" type="presParOf" srcId="{43A4F0A6-7F37-43F8-A703-CB58CA8511A1}" destId="{DB8DCA05-6677-4092-8CD3-63509A6ACAE5}" srcOrd="10" destOrd="0" presId="urn:microsoft.com/office/officeart/2005/8/layout/cycle5"/>
    <dgm:cxn modelId="{3265AE79-A7D0-4EC4-A14A-AFB645F11046}" type="presParOf" srcId="{43A4F0A6-7F37-43F8-A703-CB58CA8511A1}" destId="{394C79C9-F92A-4909-8A36-04C182B952D3}" srcOrd="11" destOrd="0" presId="urn:microsoft.com/office/officeart/2005/8/layout/cycle5"/>
    <dgm:cxn modelId="{4E149F2D-EEA0-44DA-BE3A-8C3D97EAE5CB}" type="presParOf" srcId="{43A4F0A6-7F37-43F8-A703-CB58CA8511A1}" destId="{61A9D7E5-BD69-4327-BE26-CC651E250F55}" srcOrd="12" destOrd="0" presId="urn:microsoft.com/office/officeart/2005/8/layout/cycle5"/>
    <dgm:cxn modelId="{442195C3-6CE4-4230-8D79-72E770BFC6AF}" type="presParOf" srcId="{43A4F0A6-7F37-43F8-A703-CB58CA8511A1}" destId="{39C32D69-CB26-4BFF-99AF-53B62C238939}" srcOrd="13" destOrd="0" presId="urn:microsoft.com/office/officeart/2005/8/layout/cycle5"/>
    <dgm:cxn modelId="{57060DF2-F5D4-4F70-820F-AA3497E64838}" type="presParOf" srcId="{43A4F0A6-7F37-43F8-A703-CB58CA8511A1}" destId="{54665AA4-FFE4-4107-8D1A-47D18C72B64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A5A149-106F-4818-9395-2FCC807CF94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2A3371-AC68-4BF8-9016-F1A9D3EFC658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2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Self-Assessment</a:t>
          </a:r>
          <a:endParaRPr lang="en-US" sz="18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964736-7911-4B33-B26B-A1906CB3062B}" type="parTrans" cxnId="{1F9E2DDB-A439-497A-9AF2-1458D23A5FB9}">
      <dgm:prSet/>
      <dgm:spPr/>
      <dgm:t>
        <a:bodyPr/>
        <a:lstStyle/>
        <a:p>
          <a:endParaRPr lang="en-US"/>
        </a:p>
      </dgm:t>
    </dgm:pt>
    <dgm:pt modelId="{459903BE-FE5C-4567-A94A-FB0349300106}" type="sibTrans" cxnId="{1F9E2DDB-A439-497A-9AF2-1458D23A5FB9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B3203EFA-68AF-4A45-BBD1-3FF3454B4917}">
      <dgm:prSet phldrT="[Text]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Analysis, goal-setting &amp; plan development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828C0-22E8-4D2F-A738-B15E00C88675}" type="parTrans" cxnId="{60150341-84A1-40B1-A0A2-303811C250A4}">
      <dgm:prSet/>
      <dgm:spPr/>
      <dgm:t>
        <a:bodyPr/>
        <a:lstStyle/>
        <a:p>
          <a:endParaRPr lang="en-US"/>
        </a:p>
      </dgm:t>
    </dgm:pt>
    <dgm:pt modelId="{8109AAC0-C61B-49FE-B209-437FD6E5EBC3}" type="sibTrans" cxnId="{60150341-84A1-40B1-A0A2-303811C250A4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F6E110E-E872-4E6D-8C85-CBEF7A476DCD}">
      <dgm:prSet phldrT="[Text]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 of the plan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86B561-6D4C-45E8-B1CA-A39AE739917F}" type="parTrans" cxnId="{3340A1B8-5852-4795-9AB5-CF9F2C6C924B}">
      <dgm:prSet/>
      <dgm:spPr/>
      <dgm:t>
        <a:bodyPr/>
        <a:lstStyle/>
        <a:p>
          <a:endParaRPr lang="en-US"/>
        </a:p>
      </dgm:t>
    </dgm:pt>
    <dgm:pt modelId="{3C68407D-BA1F-40A9-9909-D3FE26EC8245}" type="sibTrans" cxnId="{3340A1B8-5852-4795-9AB5-CF9F2C6C924B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57008614-C288-43CD-B184-A6413E340031}">
      <dgm:prSet phldrT="[Text]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Formative Assessment/Evaluation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F7AAB0-7EEB-4842-9858-A29A370CC71E}" type="parTrans" cxnId="{8E0E3CB7-4C3A-441B-8F4B-57CD5F97D719}">
      <dgm:prSet/>
      <dgm:spPr/>
      <dgm:t>
        <a:bodyPr/>
        <a:lstStyle/>
        <a:p>
          <a:endParaRPr lang="en-US"/>
        </a:p>
      </dgm:t>
    </dgm:pt>
    <dgm:pt modelId="{E379EDF7-1B18-40D8-82DF-781AC29640CD}" type="sibTrans" cxnId="{8E0E3CB7-4C3A-441B-8F4B-57CD5F97D719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37AE04C-D11A-48B7-9D3D-452F3A68C3FC}">
      <dgm:prSet phldrT="[Text]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Summative Evaluation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5BAA93-010E-4213-BF46-E46A6ADFF9AF}" type="parTrans" cxnId="{CEC06C46-3F85-49FC-ACCB-E887F6ABEEB6}">
      <dgm:prSet/>
      <dgm:spPr/>
      <dgm:t>
        <a:bodyPr/>
        <a:lstStyle/>
        <a:p>
          <a:endParaRPr lang="en-US"/>
        </a:p>
      </dgm:t>
    </dgm:pt>
    <dgm:pt modelId="{FF1154B8-E073-4B23-9E0A-8C27629E3E0D}" type="sibTrans" cxnId="{CEC06C46-3F85-49FC-ACCB-E887F6ABEEB6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3A4F0A6-7F37-43F8-A703-CB58CA8511A1}" type="pres">
      <dgm:prSet presAssocID="{7BA5A149-106F-4818-9395-2FCC807CF9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728D3D-2A34-45CC-9ABF-097101DC15FA}" type="pres">
      <dgm:prSet presAssocID="{762A3371-AC68-4BF8-9016-F1A9D3EFC658}" presName="node" presStyleLbl="node1" presStyleIdx="0" presStyleCnt="5" custScaleX="164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6B379-78D6-4A6F-AE90-A191396D3E36}" type="pres">
      <dgm:prSet presAssocID="{762A3371-AC68-4BF8-9016-F1A9D3EFC658}" presName="spNode" presStyleCnt="0"/>
      <dgm:spPr/>
    </dgm:pt>
    <dgm:pt modelId="{8D348E70-70BE-488C-9ABA-D7BB12A128BA}" type="pres">
      <dgm:prSet presAssocID="{459903BE-FE5C-4567-A94A-FB034930010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4D168F7-5E1C-4F86-9EB6-A2049D5E401F}" type="pres">
      <dgm:prSet presAssocID="{B3203EFA-68AF-4A45-BBD1-3FF3454B4917}" presName="node" presStyleLbl="node1" presStyleIdx="1" presStyleCnt="5" custScaleX="144376" custRadScaleRad="99991" custRadScaleInc="11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AA786-6997-454A-9C4E-0FD3EC3F819C}" type="pres">
      <dgm:prSet presAssocID="{B3203EFA-68AF-4A45-BBD1-3FF3454B4917}" presName="spNode" presStyleCnt="0"/>
      <dgm:spPr/>
    </dgm:pt>
    <dgm:pt modelId="{68BAD2B8-815E-4E87-829A-A3580C486FAC}" type="pres">
      <dgm:prSet presAssocID="{8109AAC0-C61B-49FE-B209-437FD6E5EBC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1CD907F-22DD-4821-8066-EE4B8DF67A3D}" type="pres">
      <dgm:prSet presAssocID="{0F6E110E-E872-4E6D-8C85-CBEF7A476DCD}" presName="node" presStyleLbl="node1" presStyleIdx="2" presStyleCnt="5" custScaleX="144233" custRadScaleRad="102359" custRadScaleInc="-70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07C01-364F-4ADF-9881-311440EDE0E4}" type="pres">
      <dgm:prSet presAssocID="{0F6E110E-E872-4E6D-8C85-CBEF7A476DCD}" presName="spNode" presStyleCnt="0"/>
      <dgm:spPr/>
    </dgm:pt>
    <dgm:pt modelId="{093325D8-7BAC-4C88-BF3A-4F44A1C27668}" type="pres">
      <dgm:prSet presAssocID="{3C68407D-BA1F-40A9-9909-D3FE26EC824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DA6E6AE-005E-4C7D-B0A8-03433F0F690B}" type="pres">
      <dgm:prSet presAssocID="{57008614-C288-43CD-B184-A6413E340031}" presName="node" presStyleLbl="node1" presStyleIdx="3" presStyleCnt="5" custScaleX="159598" custRadScaleRad="94746" custRadScaleInc="33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DCA05-6677-4092-8CD3-63509A6ACAE5}" type="pres">
      <dgm:prSet presAssocID="{57008614-C288-43CD-B184-A6413E340031}" presName="spNode" presStyleCnt="0"/>
      <dgm:spPr/>
    </dgm:pt>
    <dgm:pt modelId="{394C79C9-F92A-4909-8A36-04C182B952D3}" type="pres">
      <dgm:prSet presAssocID="{E379EDF7-1B18-40D8-82DF-781AC29640C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1A9D7E5-BD69-4327-BE26-CC651E250F55}" type="pres">
      <dgm:prSet presAssocID="{437AE04C-D11A-48B7-9D3D-452F3A68C3FC}" presName="node" presStyleLbl="node1" presStyleIdx="4" presStyleCnt="5" custScaleX="143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32D69-CB26-4BFF-99AF-53B62C238939}" type="pres">
      <dgm:prSet presAssocID="{437AE04C-D11A-48B7-9D3D-452F3A68C3FC}" presName="spNode" presStyleCnt="0"/>
      <dgm:spPr/>
    </dgm:pt>
    <dgm:pt modelId="{54665AA4-FFE4-4107-8D1A-47D18C72B649}" type="pres">
      <dgm:prSet presAssocID="{FF1154B8-E073-4B23-9E0A-8C27629E3E0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EC06C46-3F85-49FC-ACCB-E887F6ABEEB6}" srcId="{7BA5A149-106F-4818-9395-2FCC807CF941}" destId="{437AE04C-D11A-48B7-9D3D-452F3A68C3FC}" srcOrd="4" destOrd="0" parTransId="{D95BAA93-010E-4213-BF46-E46A6ADFF9AF}" sibTransId="{FF1154B8-E073-4B23-9E0A-8C27629E3E0D}"/>
    <dgm:cxn modelId="{AC66E3B7-CDAE-4634-862A-04B9611F41DF}" type="presOf" srcId="{459903BE-FE5C-4567-A94A-FB0349300106}" destId="{8D348E70-70BE-488C-9ABA-D7BB12A128BA}" srcOrd="0" destOrd="0" presId="urn:microsoft.com/office/officeart/2005/8/layout/cycle5"/>
    <dgm:cxn modelId="{3340A1B8-5852-4795-9AB5-CF9F2C6C924B}" srcId="{7BA5A149-106F-4818-9395-2FCC807CF941}" destId="{0F6E110E-E872-4E6D-8C85-CBEF7A476DCD}" srcOrd="2" destOrd="0" parTransId="{3B86B561-6D4C-45E8-B1CA-A39AE739917F}" sibTransId="{3C68407D-BA1F-40A9-9909-D3FE26EC8245}"/>
    <dgm:cxn modelId="{E1F3B554-CB24-436C-9370-53144C3AFD94}" type="presOf" srcId="{437AE04C-D11A-48B7-9D3D-452F3A68C3FC}" destId="{61A9D7E5-BD69-4327-BE26-CC651E250F55}" srcOrd="0" destOrd="0" presId="urn:microsoft.com/office/officeart/2005/8/layout/cycle5"/>
    <dgm:cxn modelId="{F400CD36-AC16-4EB5-9554-A50BC355D0CA}" type="presOf" srcId="{3C68407D-BA1F-40A9-9909-D3FE26EC8245}" destId="{093325D8-7BAC-4C88-BF3A-4F44A1C27668}" srcOrd="0" destOrd="0" presId="urn:microsoft.com/office/officeart/2005/8/layout/cycle5"/>
    <dgm:cxn modelId="{8E0E3CB7-4C3A-441B-8F4B-57CD5F97D719}" srcId="{7BA5A149-106F-4818-9395-2FCC807CF941}" destId="{57008614-C288-43CD-B184-A6413E340031}" srcOrd="3" destOrd="0" parTransId="{2CF7AAB0-7EEB-4842-9858-A29A370CC71E}" sibTransId="{E379EDF7-1B18-40D8-82DF-781AC29640CD}"/>
    <dgm:cxn modelId="{F99162CD-3B09-4083-B78D-AD3D8FB8219E}" type="presOf" srcId="{0F6E110E-E872-4E6D-8C85-CBEF7A476DCD}" destId="{C1CD907F-22DD-4821-8066-EE4B8DF67A3D}" srcOrd="0" destOrd="0" presId="urn:microsoft.com/office/officeart/2005/8/layout/cycle5"/>
    <dgm:cxn modelId="{BAACC8BA-4E57-4B72-9A3B-C6EEF6885EA7}" type="presOf" srcId="{E379EDF7-1B18-40D8-82DF-781AC29640CD}" destId="{394C79C9-F92A-4909-8A36-04C182B952D3}" srcOrd="0" destOrd="0" presId="urn:microsoft.com/office/officeart/2005/8/layout/cycle5"/>
    <dgm:cxn modelId="{C1EE507E-5F4D-4439-9790-0465879BCB86}" type="presOf" srcId="{8109AAC0-C61B-49FE-B209-437FD6E5EBC3}" destId="{68BAD2B8-815E-4E87-829A-A3580C486FAC}" srcOrd="0" destOrd="0" presId="urn:microsoft.com/office/officeart/2005/8/layout/cycle5"/>
    <dgm:cxn modelId="{60150341-84A1-40B1-A0A2-303811C250A4}" srcId="{7BA5A149-106F-4818-9395-2FCC807CF941}" destId="{B3203EFA-68AF-4A45-BBD1-3FF3454B4917}" srcOrd="1" destOrd="0" parTransId="{2D2828C0-22E8-4D2F-A738-B15E00C88675}" sibTransId="{8109AAC0-C61B-49FE-B209-437FD6E5EBC3}"/>
    <dgm:cxn modelId="{E54C4F4F-3ED2-476E-B224-6B11686BF4A5}" type="presOf" srcId="{7BA5A149-106F-4818-9395-2FCC807CF941}" destId="{43A4F0A6-7F37-43F8-A703-CB58CA8511A1}" srcOrd="0" destOrd="0" presId="urn:microsoft.com/office/officeart/2005/8/layout/cycle5"/>
    <dgm:cxn modelId="{234A481C-1BA8-4F98-B1BC-2D7968A5612C}" type="presOf" srcId="{762A3371-AC68-4BF8-9016-F1A9D3EFC658}" destId="{25728D3D-2A34-45CC-9ABF-097101DC15FA}" srcOrd="0" destOrd="0" presId="urn:microsoft.com/office/officeart/2005/8/layout/cycle5"/>
    <dgm:cxn modelId="{699527E0-7301-4938-A769-95E004442E5D}" type="presOf" srcId="{FF1154B8-E073-4B23-9E0A-8C27629E3E0D}" destId="{54665AA4-FFE4-4107-8D1A-47D18C72B649}" srcOrd="0" destOrd="0" presId="urn:microsoft.com/office/officeart/2005/8/layout/cycle5"/>
    <dgm:cxn modelId="{87011D8D-15A8-400B-AFD7-84CBEBC69E33}" type="presOf" srcId="{57008614-C288-43CD-B184-A6413E340031}" destId="{6DA6E6AE-005E-4C7D-B0A8-03433F0F690B}" srcOrd="0" destOrd="0" presId="urn:microsoft.com/office/officeart/2005/8/layout/cycle5"/>
    <dgm:cxn modelId="{1F9E2DDB-A439-497A-9AF2-1458D23A5FB9}" srcId="{7BA5A149-106F-4818-9395-2FCC807CF941}" destId="{762A3371-AC68-4BF8-9016-F1A9D3EFC658}" srcOrd="0" destOrd="0" parTransId="{AC964736-7911-4B33-B26B-A1906CB3062B}" sibTransId="{459903BE-FE5C-4567-A94A-FB0349300106}"/>
    <dgm:cxn modelId="{5F8B48AE-995D-458A-B374-590A806AFCE7}" type="presOf" srcId="{B3203EFA-68AF-4A45-BBD1-3FF3454B4917}" destId="{94D168F7-5E1C-4F86-9EB6-A2049D5E401F}" srcOrd="0" destOrd="0" presId="urn:microsoft.com/office/officeart/2005/8/layout/cycle5"/>
    <dgm:cxn modelId="{0E66DA44-45F0-4B5E-B013-31FC89A47782}" type="presParOf" srcId="{43A4F0A6-7F37-43F8-A703-CB58CA8511A1}" destId="{25728D3D-2A34-45CC-9ABF-097101DC15FA}" srcOrd="0" destOrd="0" presId="urn:microsoft.com/office/officeart/2005/8/layout/cycle5"/>
    <dgm:cxn modelId="{121B43E4-A14D-49C3-9B72-4E9338D29F8D}" type="presParOf" srcId="{43A4F0A6-7F37-43F8-A703-CB58CA8511A1}" destId="{C8C6B379-78D6-4A6F-AE90-A191396D3E36}" srcOrd="1" destOrd="0" presId="urn:microsoft.com/office/officeart/2005/8/layout/cycle5"/>
    <dgm:cxn modelId="{923A9871-9036-4A70-A59D-50BC5BED96DD}" type="presParOf" srcId="{43A4F0A6-7F37-43F8-A703-CB58CA8511A1}" destId="{8D348E70-70BE-488C-9ABA-D7BB12A128BA}" srcOrd="2" destOrd="0" presId="urn:microsoft.com/office/officeart/2005/8/layout/cycle5"/>
    <dgm:cxn modelId="{A88376B4-9792-4E82-ADC5-321F221111F3}" type="presParOf" srcId="{43A4F0A6-7F37-43F8-A703-CB58CA8511A1}" destId="{94D168F7-5E1C-4F86-9EB6-A2049D5E401F}" srcOrd="3" destOrd="0" presId="urn:microsoft.com/office/officeart/2005/8/layout/cycle5"/>
    <dgm:cxn modelId="{FA29EDF4-BAE9-401A-A982-00EEE080B92F}" type="presParOf" srcId="{43A4F0A6-7F37-43F8-A703-CB58CA8511A1}" destId="{E8FAA786-6997-454A-9C4E-0FD3EC3F819C}" srcOrd="4" destOrd="0" presId="urn:microsoft.com/office/officeart/2005/8/layout/cycle5"/>
    <dgm:cxn modelId="{60CB0D9A-E122-4725-B6F5-2FAC2C774D3B}" type="presParOf" srcId="{43A4F0A6-7F37-43F8-A703-CB58CA8511A1}" destId="{68BAD2B8-815E-4E87-829A-A3580C486FAC}" srcOrd="5" destOrd="0" presId="urn:microsoft.com/office/officeart/2005/8/layout/cycle5"/>
    <dgm:cxn modelId="{330D26A7-AD5A-458A-BD77-B684733F6669}" type="presParOf" srcId="{43A4F0A6-7F37-43F8-A703-CB58CA8511A1}" destId="{C1CD907F-22DD-4821-8066-EE4B8DF67A3D}" srcOrd="6" destOrd="0" presId="urn:microsoft.com/office/officeart/2005/8/layout/cycle5"/>
    <dgm:cxn modelId="{D595BD0F-B3DE-4390-96D6-332AA15520B6}" type="presParOf" srcId="{43A4F0A6-7F37-43F8-A703-CB58CA8511A1}" destId="{B3E07C01-364F-4ADF-9881-311440EDE0E4}" srcOrd="7" destOrd="0" presId="urn:microsoft.com/office/officeart/2005/8/layout/cycle5"/>
    <dgm:cxn modelId="{060D4C1B-8DB0-476E-938A-ECE41610A977}" type="presParOf" srcId="{43A4F0A6-7F37-43F8-A703-CB58CA8511A1}" destId="{093325D8-7BAC-4C88-BF3A-4F44A1C27668}" srcOrd="8" destOrd="0" presId="urn:microsoft.com/office/officeart/2005/8/layout/cycle5"/>
    <dgm:cxn modelId="{6D0A554E-E131-42D0-AFE2-9885E61571A5}" type="presParOf" srcId="{43A4F0A6-7F37-43F8-A703-CB58CA8511A1}" destId="{6DA6E6AE-005E-4C7D-B0A8-03433F0F690B}" srcOrd="9" destOrd="0" presId="urn:microsoft.com/office/officeart/2005/8/layout/cycle5"/>
    <dgm:cxn modelId="{A110D2A9-4CC9-47F2-817A-6C4A59728881}" type="presParOf" srcId="{43A4F0A6-7F37-43F8-A703-CB58CA8511A1}" destId="{DB8DCA05-6677-4092-8CD3-63509A6ACAE5}" srcOrd="10" destOrd="0" presId="urn:microsoft.com/office/officeart/2005/8/layout/cycle5"/>
    <dgm:cxn modelId="{663A3F28-37E6-4F4C-8C74-67314360B258}" type="presParOf" srcId="{43A4F0A6-7F37-43F8-A703-CB58CA8511A1}" destId="{394C79C9-F92A-4909-8A36-04C182B952D3}" srcOrd="11" destOrd="0" presId="urn:microsoft.com/office/officeart/2005/8/layout/cycle5"/>
    <dgm:cxn modelId="{311FB001-C545-401F-B546-AA1A30684187}" type="presParOf" srcId="{43A4F0A6-7F37-43F8-A703-CB58CA8511A1}" destId="{61A9D7E5-BD69-4327-BE26-CC651E250F55}" srcOrd="12" destOrd="0" presId="urn:microsoft.com/office/officeart/2005/8/layout/cycle5"/>
    <dgm:cxn modelId="{74DFE757-5525-4218-89F1-7580012D9D9F}" type="presParOf" srcId="{43A4F0A6-7F37-43F8-A703-CB58CA8511A1}" destId="{39C32D69-CB26-4BFF-99AF-53B62C238939}" srcOrd="13" destOrd="0" presId="urn:microsoft.com/office/officeart/2005/8/layout/cycle5"/>
    <dgm:cxn modelId="{56A92CA4-0243-4E8B-B833-11CFF49C94E3}" type="presParOf" srcId="{43A4F0A6-7F37-43F8-A703-CB58CA8511A1}" destId="{54665AA4-FFE4-4107-8D1A-47D18C72B64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A5A149-106F-4818-9395-2FCC807CF94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2A3371-AC68-4BF8-9016-F1A9D3EFC658}">
      <dgm:prSet phldrT="[Text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Self-Assessment</a:t>
          </a:r>
          <a:endParaRPr lang="en-US" sz="18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964736-7911-4B33-B26B-A1906CB3062B}" type="parTrans" cxnId="{1F9E2DDB-A439-497A-9AF2-1458D23A5FB9}">
      <dgm:prSet/>
      <dgm:spPr/>
      <dgm:t>
        <a:bodyPr/>
        <a:lstStyle/>
        <a:p>
          <a:endParaRPr lang="en-US"/>
        </a:p>
      </dgm:t>
    </dgm:pt>
    <dgm:pt modelId="{459903BE-FE5C-4567-A94A-FB0349300106}" type="sibTrans" cxnId="{1F9E2DDB-A439-497A-9AF2-1458D23A5FB9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B3203EFA-68AF-4A45-BBD1-3FF3454B4917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Analysis, goal-setting &amp; plan development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828C0-22E8-4D2F-A738-B15E00C88675}" type="parTrans" cxnId="{60150341-84A1-40B1-A0A2-303811C250A4}">
      <dgm:prSet/>
      <dgm:spPr/>
      <dgm:t>
        <a:bodyPr/>
        <a:lstStyle/>
        <a:p>
          <a:endParaRPr lang="en-US"/>
        </a:p>
      </dgm:t>
    </dgm:pt>
    <dgm:pt modelId="{8109AAC0-C61B-49FE-B209-437FD6E5EBC3}" type="sibTrans" cxnId="{60150341-84A1-40B1-A0A2-303811C250A4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F6E110E-E872-4E6D-8C85-CBEF7A476DCD}">
      <dgm:prSet phldrT="[Text]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 of the plan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86B561-6D4C-45E8-B1CA-A39AE739917F}" type="parTrans" cxnId="{3340A1B8-5852-4795-9AB5-CF9F2C6C924B}">
      <dgm:prSet/>
      <dgm:spPr/>
      <dgm:t>
        <a:bodyPr/>
        <a:lstStyle/>
        <a:p>
          <a:endParaRPr lang="en-US"/>
        </a:p>
      </dgm:t>
    </dgm:pt>
    <dgm:pt modelId="{3C68407D-BA1F-40A9-9909-D3FE26EC8245}" type="sibTrans" cxnId="{3340A1B8-5852-4795-9AB5-CF9F2C6C924B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57008614-C288-43CD-B184-A6413E340031}">
      <dgm:prSet phldrT="[Text]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Formative Assessment/Evaluation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F7AAB0-7EEB-4842-9858-A29A370CC71E}" type="parTrans" cxnId="{8E0E3CB7-4C3A-441B-8F4B-57CD5F97D719}">
      <dgm:prSet/>
      <dgm:spPr/>
      <dgm:t>
        <a:bodyPr/>
        <a:lstStyle/>
        <a:p>
          <a:endParaRPr lang="en-US"/>
        </a:p>
      </dgm:t>
    </dgm:pt>
    <dgm:pt modelId="{E379EDF7-1B18-40D8-82DF-781AC29640CD}" type="sibTrans" cxnId="{8E0E3CB7-4C3A-441B-8F4B-57CD5F97D719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37AE04C-D11A-48B7-9D3D-452F3A68C3FC}">
      <dgm:prSet phldrT="[Text]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Summative Evaluation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5BAA93-010E-4213-BF46-E46A6ADFF9AF}" type="parTrans" cxnId="{CEC06C46-3F85-49FC-ACCB-E887F6ABEEB6}">
      <dgm:prSet/>
      <dgm:spPr/>
      <dgm:t>
        <a:bodyPr/>
        <a:lstStyle/>
        <a:p>
          <a:endParaRPr lang="en-US"/>
        </a:p>
      </dgm:t>
    </dgm:pt>
    <dgm:pt modelId="{FF1154B8-E073-4B23-9E0A-8C27629E3E0D}" type="sibTrans" cxnId="{CEC06C46-3F85-49FC-ACCB-E887F6ABEEB6}">
      <dgm:prSet/>
      <dgm:spPr>
        <a:ln w="635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3A4F0A6-7F37-43F8-A703-CB58CA8511A1}" type="pres">
      <dgm:prSet presAssocID="{7BA5A149-106F-4818-9395-2FCC807CF9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728D3D-2A34-45CC-9ABF-097101DC15FA}" type="pres">
      <dgm:prSet presAssocID="{762A3371-AC68-4BF8-9016-F1A9D3EFC658}" presName="node" presStyleLbl="node1" presStyleIdx="0" presStyleCnt="5" custScaleX="164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6B379-78D6-4A6F-AE90-A191396D3E36}" type="pres">
      <dgm:prSet presAssocID="{762A3371-AC68-4BF8-9016-F1A9D3EFC658}" presName="spNode" presStyleCnt="0"/>
      <dgm:spPr/>
    </dgm:pt>
    <dgm:pt modelId="{8D348E70-70BE-488C-9ABA-D7BB12A128BA}" type="pres">
      <dgm:prSet presAssocID="{459903BE-FE5C-4567-A94A-FB034930010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4D168F7-5E1C-4F86-9EB6-A2049D5E401F}" type="pres">
      <dgm:prSet presAssocID="{B3203EFA-68AF-4A45-BBD1-3FF3454B4917}" presName="node" presStyleLbl="node1" presStyleIdx="1" presStyleCnt="5" custScaleX="144376" custRadScaleRad="99991" custRadScaleInc="11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AA786-6997-454A-9C4E-0FD3EC3F819C}" type="pres">
      <dgm:prSet presAssocID="{B3203EFA-68AF-4A45-BBD1-3FF3454B4917}" presName="spNode" presStyleCnt="0"/>
      <dgm:spPr/>
    </dgm:pt>
    <dgm:pt modelId="{68BAD2B8-815E-4E87-829A-A3580C486FAC}" type="pres">
      <dgm:prSet presAssocID="{8109AAC0-C61B-49FE-B209-437FD6E5EBC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1CD907F-22DD-4821-8066-EE4B8DF67A3D}" type="pres">
      <dgm:prSet presAssocID="{0F6E110E-E872-4E6D-8C85-CBEF7A476DCD}" presName="node" presStyleLbl="node1" presStyleIdx="2" presStyleCnt="5" custScaleX="144233" custRadScaleRad="102359" custRadScaleInc="-70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07C01-364F-4ADF-9881-311440EDE0E4}" type="pres">
      <dgm:prSet presAssocID="{0F6E110E-E872-4E6D-8C85-CBEF7A476DCD}" presName="spNode" presStyleCnt="0"/>
      <dgm:spPr/>
    </dgm:pt>
    <dgm:pt modelId="{093325D8-7BAC-4C88-BF3A-4F44A1C27668}" type="pres">
      <dgm:prSet presAssocID="{3C68407D-BA1F-40A9-9909-D3FE26EC824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DA6E6AE-005E-4C7D-B0A8-03433F0F690B}" type="pres">
      <dgm:prSet presAssocID="{57008614-C288-43CD-B184-A6413E340031}" presName="node" presStyleLbl="node1" presStyleIdx="3" presStyleCnt="5" custScaleX="159598" custRadScaleRad="94746" custRadScaleInc="33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DCA05-6677-4092-8CD3-63509A6ACAE5}" type="pres">
      <dgm:prSet presAssocID="{57008614-C288-43CD-B184-A6413E340031}" presName="spNode" presStyleCnt="0"/>
      <dgm:spPr/>
    </dgm:pt>
    <dgm:pt modelId="{394C79C9-F92A-4909-8A36-04C182B952D3}" type="pres">
      <dgm:prSet presAssocID="{E379EDF7-1B18-40D8-82DF-781AC29640C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1A9D7E5-BD69-4327-BE26-CC651E250F55}" type="pres">
      <dgm:prSet presAssocID="{437AE04C-D11A-48B7-9D3D-452F3A68C3FC}" presName="node" presStyleLbl="node1" presStyleIdx="4" presStyleCnt="5" custScaleX="143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32D69-CB26-4BFF-99AF-53B62C238939}" type="pres">
      <dgm:prSet presAssocID="{437AE04C-D11A-48B7-9D3D-452F3A68C3FC}" presName="spNode" presStyleCnt="0"/>
      <dgm:spPr/>
    </dgm:pt>
    <dgm:pt modelId="{54665AA4-FFE4-4107-8D1A-47D18C72B649}" type="pres">
      <dgm:prSet presAssocID="{FF1154B8-E073-4B23-9E0A-8C27629E3E0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AB9BD10-33B7-4B54-8F7E-14BC492F4268}" type="presOf" srcId="{8109AAC0-C61B-49FE-B209-437FD6E5EBC3}" destId="{68BAD2B8-815E-4E87-829A-A3580C486FAC}" srcOrd="0" destOrd="0" presId="urn:microsoft.com/office/officeart/2005/8/layout/cycle5"/>
    <dgm:cxn modelId="{CEC06C46-3F85-49FC-ACCB-E887F6ABEEB6}" srcId="{7BA5A149-106F-4818-9395-2FCC807CF941}" destId="{437AE04C-D11A-48B7-9D3D-452F3A68C3FC}" srcOrd="4" destOrd="0" parTransId="{D95BAA93-010E-4213-BF46-E46A6ADFF9AF}" sibTransId="{FF1154B8-E073-4B23-9E0A-8C27629E3E0D}"/>
    <dgm:cxn modelId="{B3020C27-5E7B-4281-AE84-CC1058F86742}" type="presOf" srcId="{B3203EFA-68AF-4A45-BBD1-3FF3454B4917}" destId="{94D168F7-5E1C-4F86-9EB6-A2049D5E401F}" srcOrd="0" destOrd="0" presId="urn:microsoft.com/office/officeart/2005/8/layout/cycle5"/>
    <dgm:cxn modelId="{3340A1B8-5852-4795-9AB5-CF9F2C6C924B}" srcId="{7BA5A149-106F-4818-9395-2FCC807CF941}" destId="{0F6E110E-E872-4E6D-8C85-CBEF7A476DCD}" srcOrd="2" destOrd="0" parTransId="{3B86B561-6D4C-45E8-B1CA-A39AE739917F}" sibTransId="{3C68407D-BA1F-40A9-9909-D3FE26EC8245}"/>
    <dgm:cxn modelId="{8E0E3CB7-4C3A-441B-8F4B-57CD5F97D719}" srcId="{7BA5A149-106F-4818-9395-2FCC807CF941}" destId="{57008614-C288-43CD-B184-A6413E340031}" srcOrd="3" destOrd="0" parTransId="{2CF7AAB0-7EEB-4842-9858-A29A370CC71E}" sibTransId="{E379EDF7-1B18-40D8-82DF-781AC29640CD}"/>
    <dgm:cxn modelId="{FC39F5E8-BF34-40C4-8904-68F94930C53B}" type="presOf" srcId="{762A3371-AC68-4BF8-9016-F1A9D3EFC658}" destId="{25728D3D-2A34-45CC-9ABF-097101DC15FA}" srcOrd="0" destOrd="0" presId="urn:microsoft.com/office/officeart/2005/8/layout/cycle5"/>
    <dgm:cxn modelId="{DE19D666-37F1-4ED1-9041-41461021AF1F}" type="presOf" srcId="{E379EDF7-1B18-40D8-82DF-781AC29640CD}" destId="{394C79C9-F92A-4909-8A36-04C182B952D3}" srcOrd="0" destOrd="0" presId="urn:microsoft.com/office/officeart/2005/8/layout/cycle5"/>
    <dgm:cxn modelId="{60150341-84A1-40B1-A0A2-303811C250A4}" srcId="{7BA5A149-106F-4818-9395-2FCC807CF941}" destId="{B3203EFA-68AF-4A45-BBD1-3FF3454B4917}" srcOrd="1" destOrd="0" parTransId="{2D2828C0-22E8-4D2F-A738-B15E00C88675}" sibTransId="{8109AAC0-C61B-49FE-B209-437FD6E5EBC3}"/>
    <dgm:cxn modelId="{0E0870F3-5786-4037-9E13-0F8D5AF56B8C}" type="presOf" srcId="{FF1154B8-E073-4B23-9E0A-8C27629E3E0D}" destId="{54665AA4-FFE4-4107-8D1A-47D18C72B649}" srcOrd="0" destOrd="0" presId="urn:microsoft.com/office/officeart/2005/8/layout/cycle5"/>
    <dgm:cxn modelId="{B929BFDB-A5BD-4188-BF99-6E0FAF6D8C05}" type="presOf" srcId="{0F6E110E-E872-4E6D-8C85-CBEF7A476DCD}" destId="{C1CD907F-22DD-4821-8066-EE4B8DF67A3D}" srcOrd="0" destOrd="0" presId="urn:microsoft.com/office/officeart/2005/8/layout/cycle5"/>
    <dgm:cxn modelId="{76473FA9-A11C-4252-8527-91B8F6EB672E}" type="presOf" srcId="{459903BE-FE5C-4567-A94A-FB0349300106}" destId="{8D348E70-70BE-488C-9ABA-D7BB12A128BA}" srcOrd="0" destOrd="0" presId="urn:microsoft.com/office/officeart/2005/8/layout/cycle5"/>
    <dgm:cxn modelId="{052DAABE-C3D2-4A39-BDA1-FE4C71A73327}" type="presOf" srcId="{7BA5A149-106F-4818-9395-2FCC807CF941}" destId="{43A4F0A6-7F37-43F8-A703-CB58CA8511A1}" srcOrd="0" destOrd="0" presId="urn:microsoft.com/office/officeart/2005/8/layout/cycle5"/>
    <dgm:cxn modelId="{E993BA07-8CE7-49F9-A143-0FD323253975}" type="presOf" srcId="{57008614-C288-43CD-B184-A6413E340031}" destId="{6DA6E6AE-005E-4C7D-B0A8-03433F0F690B}" srcOrd="0" destOrd="0" presId="urn:microsoft.com/office/officeart/2005/8/layout/cycle5"/>
    <dgm:cxn modelId="{9B3EB944-C558-4CF4-B6BB-82FEB5CAABC1}" type="presOf" srcId="{437AE04C-D11A-48B7-9D3D-452F3A68C3FC}" destId="{61A9D7E5-BD69-4327-BE26-CC651E250F55}" srcOrd="0" destOrd="0" presId="urn:microsoft.com/office/officeart/2005/8/layout/cycle5"/>
    <dgm:cxn modelId="{1F9E2DDB-A439-497A-9AF2-1458D23A5FB9}" srcId="{7BA5A149-106F-4818-9395-2FCC807CF941}" destId="{762A3371-AC68-4BF8-9016-F1A9D3EFC658}" srcOrd="0" destOrd="0" parTransId="{AC964736-7911-4B33-B26B-A1906CB3062B}" sibTransId="{459903BE-FE5C-4567-A94A-FB0349300106}"/>
    <dgm:cxn modelId="{D3D2DED7-F8E7-44BD-AD57-06FDDB6A3487}" type="presOf" srcId="{3C68407D-BA1F-40A9-9909-D3FE26EC8245}" destId="{093325D8-7BAC-4C88-BF3A-4F44A1C27668}" srcOrd="0" destOrd="0" presId="urn:microsoft.com/office/officeart/2005/8/layout/cycle5"/>
    <dgm:cxn modelId="{6CC1CEF8-7BF3-4308-914D-AB3A087D0A0B}" type="presParOf" srcId="{43A4F0A6-7F37-43F8-A703-CB58CA8511A1}" destId="{25728D3D-2A34-45CC-9ABF-097101DC15FA}" srcOrd="0" destOrd="0" presId="urn:microsoft.com/office/officeart/2005/8/layout/cycle5"/>
    <dgm:cxn modelId="{39F3826D-F743-4DE8-8AC7-64ADB2C4A502}" type="presParOf" srcId="{43A4F0A6-7F37-43F8-A703-CB58CA8511A1}" destId="{C8C6B379-78D6-4A6F-AE90-A191396D3E36}" srcOrd="1" destOrd="0" presId="urn:microsoft.com/office/officeart/2005/8/layout/cycle5"/>
    <dgm:cxn modelId="{9B3DB4E1-4223-45A1-BBF0-7E3324FCE8F6}" type="presParOf" srcId="{43A4F0A6-7F37-43F8-A703-CB58CA8511A1}" destId="{8D348E70-70BE-488C-9ABA-D7BB12A128BA}" srcOrd="2" destOrd="0" presId="urn:microsoft.com/office/officeart/2005/8/layout/cycle5"/>
    <dgm:cxn modelId="{3F611E47-C988-41A4-BAFB-3BAF8F53433A}" type="presParOf" srcId="{43A4F0A6-7F37-43F8-A703-CB58CA8511A1}" destId="{94D168F7-5E1C-4F86-9EB6-A2049D5E401F}" srcOrd="3" destOrd="0" presId="urn:microsoft.com/office/officeart/2005/8/layout/cycle5"/>
    <dgm:cxn modelId="{E5D7D04A-5CEB-4D53-994C-55DDB2C77377}" type="presParOf" srcId="{43A4F0A6-7F37-43F8-A703-CB58CA8511A1}" destId="{E8FAA786-6997-454A-9C4E-0FD3EC3F819C}" srcOrd="4" destOrd="0" presId="urn:microsoft.com/office/officeart/2005/8/layout/cycle5"/>
    <dgm:cxn modelId="{39A55102-5F74-4A30-A2A9-4A012F92EA7F}" type="presParOf" srcId="{43A4F0A6-7F37-43F8-A703-CB58CA8511A1}" destId="{68BAD2B8-815E-4E87-829A-A3580C486FAC}" srcOrd="5" destOrd="0" presId="urn:microsoft.com/office/officeart/2005/8/layout/cycle5"/>
    <dgm:cxn modelId="{5DC83032-EAE3-46B4-8A12-F15B82C7A939}" type="presParOf" srcId="{43A4F0A6-7F37-43F8-A703-CB58CA8511A1}" destId="{C1CD907F-22DD-4821-8066-EE4B8DF67A3D}" srcOrd="6" destOrd="0" presId="urn:microsoft.com/office/officeart/2005/8/layout/cycle5"/>
    <dgm:cxn modelId="{5D3B6C86-DD8E-4F7A-8379-9465B60E6D97}" type="presParOf" srcId="{43A4F0A6-7F37-43F8-A703-CB58CA8511A1}" destId="{B3E07C01-364F-4ADF-9881-311440EDE0E4}" srcOrd="7" destOrd="0" presId="urn:microsoft.com/office/officeart/2005/8/layout/cycle5"/>
    <dgm:cxn modelId="{4D64A4E2-6533-4763-8518-918875A0F545}" type="presParOf" srcId="{43A4F0A6-7F37-43F8-A703-CB58CA8511A1}" destId="{093325D8-7BAC-4C88-BF3A-4F44A1C27668}" srcOrd="8" destOrd="0" presId="urn:microsoft.com/office/officeart/2005/8/layout/cycle5"/>
    <dgm:cxn modelId="{F54F2EA6-B68A-44FC-BA75-FC4BA15361DF}" type="presParOf" srcId="{43A4F0A6-7F37-43F8-A703-CB58CA8511A1}" destId="{6DA6E6AE-005E-4C7D-B0A8-03433F0F690B}" srcOrd="9" destOrd="0" presId="urn:microsoft.com/office/officeart/2005/8/layout/cycle5"/>
    <dgm:cxn modelId="{4EEF98D3-CB87-4AA2-8546-C5FB2C4DCB84}" type="presParOf" srcId="{43A4F0A6-7F37-43F8-A703-CB58CA8511A1}" destId="{DB8DCA05-6677-4092-8CD3-63509A6ACAE5}" srcOrd="10" destOrd="0" presId="urn:microsoft.com/office/officeart/2005/8/layout/cycle5"/>
    <dgm:cxn modelId="{9015EB10-CECB-4DD6-A9A6-08DEF6168D1B}" type="presParOf" srcId="{43A4F0A6-7F37-43F8-A703-CB58CA8511A1}" destId="{394C79C9-F92A-4909-8A36-04C182B952D3}" srcOrd="11" destOrd="0" presId="urn:microsoft.com/office/officeart/2005/8/layout/cycle5"/>
    <dgm:cxn modelId="{D2D69469-22ED-4F7C-8DE7-FF26B4ECF170}" type="presParOf" srcId="{43A4F0A6-7F37-43F8-A703-CB58CA8511A1}" destId="{61A9D7E5-BD69-4327-BE26-CC651E250F55}" srcOrd="12" destOrd="0" presId="urn:microsoft.com/office/officeart/2005/8/layout/cycle5"/>
    <dgm:cxn modelId="{6647552E-E330-4828-95EC-C6C6685AF98D}" type="presParOf" srcId="{43A4F0A6-7F37-43F8-A703-CB58CA8511A1}" destId="{39C32D69-CB26-4BFF-99AF-53B62C238939}" srcOrd="13" destOrd="0" presId="urn:microsoft.com/office/officeart/2005/8/layout/cycle5"/>
    <dgm:cxn modelId="{BE00DDEE-7DE2-43A9-A3AD-B6DE6E5333D1}" type="presParOf" srcId="{43A4F0A6-7F37-43F8-A703-CB58CA8511A1}" destId="{54665AA4-FFE4-4107-8D1A-47D18C72B64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41" tIns="46169" rIns="92341" bIns="46169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Supporting Effective Teaching </a:t>
            </a:r>
          </a:p>
          <a:p>
            <a:pPr>
              <a:defRPr/>
            </a:pPr>
            <a:r>
              <a:rPr lang="en-US"/>
              <a:t>Through Educator Evaluation in BPS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41" tIns="46169" rIns="92341" bIns="46169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41" tIns="46169" rIns="92341" bIns="46169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B678696-CF33-4400-8961-EC7845D3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4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3" tIns="46936" rIns="93873" bIns="46936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East Boston High Schools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3" tIns="46936" rIns="93873" bIns="46936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C3D65C3-4D67-4EA2-A6D6-65CF9CF8B6E4}" type="datetime1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8075" y="698500"/>
            <a:ext cx="4643438" cy="34845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2441" tIns="46219" rIns="92441" bIns="462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    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3" tIns="46936" rIns="93873" bIns="46936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3" tIns="46936" rIns="93873" bIns="46936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6EDBEB5-97CC-46A3-A3F3-CA3DCC5F3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29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70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5560" indent="1588" algn="l" defTabSz="91270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2706" indent="1588" algn="l" defTabSz="91270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69852" indent="1588" algn="l" defTabSz="91270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7000" indent="1588" algn="l" defTabSz="91270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5635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1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4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75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75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75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75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808DD2C-B9D3-42A9-91D1-520ECBA80221}" type="slidenum">
              <a:rPr lang="en-US" sz="1200" smtClean="0">
                <a:latin typeface="Calibri" pitchFamily="34" charset="0"/>
              </a:rPr>
              <a:pPr eaLnBrk="1" hangingPunct="1"/>
              <a:t>1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Enables us to see variation</a:t>
            </a:r>
          </a:p>
          <a:p>
            <a:endParaRPr lang="en-US" dirty="0" smtClean="0"/>
          </a:p>
          <a:p>
            <a:r>
              <a:rPr lang="en-US" dirty="0" smtClean="0"/>
              <a:t>Enables us to see excellence: Depends on the way you use these categories</a:t>
            </a:r>
          </a:p>
          <a:p>
            <a:endParaRPr lang="en-US" dirty="0" smtClean="0"/>
          </a:p>
          <a:p>
            <a:r>
              <a:rPr lang="en-US" dirty="0" smtClean="0"/>
              <a:t>Note: Needs improvement is still within “meets standard”</a:t>
            </a:r>
          </a:p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4F32689-FFE8-499E-AF0C-DB3E80E63861}" type="slidenum">
              <a:rPr lang="en-US" sz="1200" smtClean="0">
                <a:latin typeface="Calibri" pitchFamily="34" charset="0"/>
              </a:rPr>
              <a:pPr eaLnBrk="1" hangingPunct="1"/>
              <a:t>10</a:t>
            </a:fld>
            <a:endParaRPr lang="en-US" sz="1200" smtClean="0">
              <a:latin typeface="Calibri" pitchFamily="34" charset="0"/>
            </a:endParaRPr>
          </a:p>
        </p:txBody>
      </p:sp>
      <p:sp>
        <p:nvSpPr>
          <p:cNvPr id="4915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0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0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0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0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>
                <a:latin typeface="Calibri" pitchFamily="34" charset="0"/>
              </a:rPr>
              <a:t>Grew/Mozart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BEB5-97CC-46A3-A3F3-CA3DCC5F34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77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BEB5-97CC-46A3-A3F3-CA3DCC5F34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77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BEB5-97CC-46A3-A3F3-CA3DCC5F34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51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14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Self assessment consists of analysis of professional practice against the rubrics and analysis of student performance as well as teacher impact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E5421B4-DFAD-4CDF-801E-DDBF065FC9F3}" type="slidenum">
              <a:rPr lang="en-US" sz="1200" smtClean="0">
                <a:latin typeface="Calibri" pitchFamily="34" charset="0"/>
              </a:rPr>
              <a:pPr eaLnBrk="1" hangingPunct="1"/>
              <a:t>15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Self assessment consists of analysis of professional practice against the rubrics and analysis of student performance as well as teacher impact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E5421B4-DFAD-4CDF-801E-DDBF065FC9F3}" type="slidenum">
              <a:rPr lang="en-US" sz="1200" smtClean="0">
                <a:latin typeface="Calibri" pitchFamily="34" charset="0"/>
              </a:rPr>
              <a:pPr eaLnBrk="1" hangingPunct="1"/>
              <a:t>16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There are 4 standards and 37 indicators 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Can see better on the</a:t>
            </a:r>
            <a:r>
              <a:rPr lang="en-US" baseline="0" dirty="0" smtClean="0">
                <a:ea typeface="ＭＳ Ｐゴシック" pitchFamily="34" charset="-128"/>
              </a:rPr>
              <a:t> rubric handout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7575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7575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7575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7575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E77A6F2-167E-4626-B181-3BAF9639FE8A}" type="slidenum">
              <a:rPr lang="en-US" sz="1200" smtClean="0">
                <a:latin typeface="Calibri" pitchFamily="34" charset="0"/>
                <a:ea typeface="ＭＳ Ｐゴシック" pitchFamily="34" charset="-128"/>
              </a:rPr>
              <a:pPr eaLnBrk="1" hangingPunct="1"/>
              <a:t>17</a:t>
            </a:fld>
            <a:endParaRPr lang="en-US" sz="120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90" y="4415077"/>
            <a:ext cx="5487020" cy="4183539"/>
          </a:xfrm>
          <a:prstGeom prst="rect">
            <a:avLst/>
          </a:prstGeom>
        </p:spPr>
        <p:txBody>
          <a:bodyPr lIns="90471" tIns="45235" rIns="90471" bIns="4523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BEB5-97CC-46A3-A3F3-CA3DCC5F34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19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At this point:  ask for a show</a:t>
            </a:r>
            <a:r>
              <a:rPr lang="en-US" baseline="0" dirty="0" smtClean="0"/>
              <a:t> of hands to identify those at the same stage so they may sit near each other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Brand new to the process</a:t>
            </a:r>
          </a:p>
          <a:p>
            <a:r>
              <a:rPr lang="en-US" baseline="0" dirty="0" smtClean="0"/>
              <a:t>Have written some goals ideas</a:t>
            </a:r>
          </a:p>
          <a:p>
            <a:r>
              <a:rPr lang="en-US" baseline="0" dirty="0" smtClean="0"/>
              <a:t>Have a draft to revise or receive feedback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1274761-067E-4E70-B46B-E53ECC75E50B}" type="slidenum">
              <a:rPr lang="en-US" sz="1200" smtClean="0">
                <a:latin typeface="Calibri" pitchFamily="34" charset="0"/>
              </a:rPr>
              <a:pPr eaLnBrk="1" hangingPunct="1"/>
              <a:t>2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151280E-8069-4A30-AAA6-CE62A7413408}" type="slidenum">
              <a:rPr lang="en-US" sz="1200" smtClean="0">
                <a:latin typeface="Calibri" pitchFamily="34" charset="0"/>
              </a:rPr>
              <a:pPr eaLnBrk="1" hangingPunct="1"/>
              <a:t>20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Educators will be pursuing at least one goal related to their professional practice as well as at least one directly related to student learning. </a:t>
            </a:r>
          </a:p>
          <a:p>
            <a:r>
              <a:rPr lang="en-US" smtClean="0"/>
              <a:t>Educators and their evaluators consider team goals. We think team goals – in the hands of proficient and exemplary teachers and administrators especially – will help support and sustain the professional learning communities that research increasingly tells us are critical to continuous improvement at both the individual and school level. </a:t>
            </a:r>
          </a:p>
          <a:p>
            <a:r>
              <a:rPr lang="en-US" smtClean="0"/>
              <a:t>Ultimately, under the regulations, the evaluator makes the call as to the goals the educator pursues</a:t>
            </a:r>
          </a:p>
          <a:p>
            <a:endParaRPr lang="en-US" b="1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SMA in goal statement,</a:t>
            </a:r>
            <a:r>
              <a:rPr lang="en-US" baseline="0" dirty="0" smtClean="0"/>
              <a:t> RT in action plan</a:t>
            </a: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What does it really look like for a goal to be strategic?  To be actionable?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90" y="4415077"/>
            <a:ext cx="5487020" cy="4183539"/>
          </a:xfrm>
          <a:prstGeom prst="rect">
            <a:avLst/>
          </a:prstGeom>
        </p:spPr>
        <p:txBody>
          <a:bodyPr lIns="90471" tIns="45235" rIns="90471" bIns="4523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BEB5-97CC-46A3-A3F3-CA3DCC5F34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Reminder:  sit next</a:t>
            </a:r>
            <a:r>
              <a:rPr lang="en-US" baseline="0" dirty="0" smtClean="0"/>
              <a:t> to someone at the same stage in the process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New to this</a:t>
            </a:r>
          </a:p>
          <a:p>
            <a:r>
              <a:rPr lang="en-US" baseline="0" dirty="0" smtClean="0"/>
              <a:t>Some fleshed out ideas and topics</a:t>
            </a:r>
          </a:p>
          <a:p>
            <a:r>
              <a:rPr lang="en-US" baseline="0" dirty="0" smtClean="0"/>
              <a:t>A written draft looking for feedback for revision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BEB5-97CC-46A3-A3F3-CA3DCC5F34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93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BEB5-97CC-46A3-A3F3-CA3DCC5F34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74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BEB5-97CC-46A3-A3F3-CA3DCC5F34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511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prstGeom prst="rect">
            <a:avLst/>
          </a:prstGeom>
        </p:spPr>
        <p:txBody>
          <a:bodyPr lIns="91429" tIns="45715" rIns="91429" bIns="45715"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BEB5-97CC-46A3-A3F3-CA3DCC5F34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prstGeom prst="rect">
            <a:avLst/>
          </a:prstGeom>
        </p:spPr>
        <p:txBody>
          <a:bodyPr lIns="91429" tIns="45715" rIns="91429" bIns="45715"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BEB5-97CC-46A3-A3F3-CA3DCC5F34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29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79C240-A43B-4E68-A0E6-E656AFD842E6}" type="slidenum">
              <a:rPr lang="en-US" sz="1200" smtClean="0">
                <a:latin typeface="Calibri" pitchFamily="34" charset="0"/>
              </a:rPr>
              <a:pPr eaLnBrk="1" hangingPunct="1"/>
              <a:t>3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79C240-A43B-4E68-A0E6-E656AFD842E6}" type="slidenum">
              <a:rPr lang="en-US" sz="1200" smtClean="0">
                <a:latin typeface="Calibri" pitchFamily="34" charset="0"/>
              </a:rPr>
              <a:pPr eaLnBrk="1" hangingPunct="1"/>
              <a:t>31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Intended outcomes for today</a:t>
            </a:r>
          </a:p>
          <a:p>
            <a:r>
              <a:rPr lang="en-US" smtClean="0"/>
              <a:t>Continued support throughout the year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1274761-067E-4E70-B46B-E53ECC75E50B}" type="slidenum">
              <a:rPr lang="en-US" sz="1200" smtClean="0">
                <a:latin typeface="Calibri" pitchFamily="34" charset="0"/>
              </a:rPr>
              <a:pPr eaLnBrk="1" hangingPunct="1"/>
              <a:t>33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79C240-A43B-4E68-A0E6-E656AFD842E6}" type="slidenum">
              <a:rPr lang="en-US" sz="1200" smtClean="0">
                <a:latin typeface="Calibri" pitchFamily="34" charset="0"/>
              </a:rPr>
              <a:pPr eaLnBrk="1" hangingPunct="1"/>
              <a:t>4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79C240-A43B-4E68-A0E6-E656AFD842E6}" type="slidenum">
              <a:rPr lang="en-US" sz="1200" smtClean="0">
                <a:latin typeface="Calibri" pitchFamily="34" charset="0"/>
              </a:rPr>
              <a:pPr eaLnBrk="1" hangingPunct="1"/>
              <a:t>5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Overview of session</a:t>
            </a:r>
          </a:p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3" tIns="46936" rIns="93873" bIns="46936" anchor="b"/>
          <a:lstStyle>
            <a:lvl1pPr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916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455CF45-F56E-4F67-90D0-6B5A50F5044F}" type="slidenum">
              <a:rPr lang="en-US" sz="1200">
                <a:latin typeface="Calibri" pitchFamily="34" charset="0"/>
              </a:rPr>
              <a:pPr algn="r" eaLnBrk="1" hangingPunct="1"/>
              <a:t>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en-US" i="0" dirty="0" smtClean="0"/>
          </a:p>
          <a:p>
            <a:pPr marL="0" indent="0">
              <a:buFont typeface="Arial" pitchFamily="34" charset="0"/>
              <a:buNone/>
            </a:pPr>
            <a:r>
              <a:rPr lang="en-US" b="0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*Denotes priority standard(s) on which to focus.</a:t>
            </a:r>
          </a:p>
          <a:p>
            <a:pPr marL="0" indent="0">
              <a:buFont typeface="Arial" pitchFamily="34" charset="0"/>
              <a:buNone/>
            </a:pPr>
            <a:endParaRPr lang="en-US" b="0" i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0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Educators must be rated proficient  on these standards in order to earn an overall performance rating of proficient.</a:t>
            </a:r>
            <a:endParaRPr lang="en-US" b="0" i="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334B9C"/>
              </a:buClr>
            </a:pPr>
            <a:endParaRPr lang="en-US" sz="1000" dirty="0" smtClean="0">
              <a:latin typeface="Trebuchet MS" pitchFamily="34" charset="0"/>
              <a:cs typeface="Arial" charset="0"/>
              <a:sym typeface="Lucida Grande" charset="0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6" tIns="46583" rIns="93166" bIns="46583"/>
          <a:lstStyle/>
          <a:p>
            <a:r>
              <a:rPr lang="en-US" b="0" i="0" dirty="0" smtClean="0"/>
              <a:t>5-Step cycle for all educators in licensed positions</a:t>
            </a:r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6" tIns="46583" rIns="93166" bIns="46583" anchor="b"/>
          <a:lstStyle>
            <a:lvl1pPr defTabSz="92868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738F0C0E-50B0-44A3-A1EC-9C33D6441F96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90" y="4415077"/>
            <a:ext cx="5487020" cy="4183539"/>
          </a:xfrm>
          <a:prstGeom prst="rect">
            <a:avLst/>
          </a:prstGeom>
        </p:spPr>
        <p:txBody>
          <a:bodyPr lIns="90471" tIns="45235" rIns="90471" bIns="4523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BEB5-97CC-46A3-A3F3-CA3DCC5F34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10" Type="http://schemas.openxmlformats.org/officeDocument/2006/relationships/image" Target="../media/image1.emf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284047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3" y="5314951"/>
            <a:ext cx="6491288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3" y="6057900"/>
            <a:ext cx="6491288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2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58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S Content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noFill/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defTabSz="91425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4301" y="6515100"/>
            <a:ext cx="2725739" cy="285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endParaRPr lang="en-US" sz="900" smtClean="0">
              <a:solidFill>
                <a:srgbClr val="334B9C"/>
              </a:solidFill>
              <a:latin typeface="Garamon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entury Gothic" pitchFamily="34" charset="0"/>
              </a:defRPr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81079" y="6234117"/>
            <a:ext cx="7796213" cy="190501"/>
          </a:xfrm>
        </p:spPr>
        <p:txBody>
          <a:bodyPr anchor="b"/>
          <a:lstStyle>
            <a:lvl1pPr marL="0" indent="0">
              <a:buNone/>
              <a:defRPr sz="1000" b="0" i="1"/>
            </a:lvl1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DRAFT: FOR DISCUSSION ONLY</a:t>
            </a: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CBAE6-5720-4CB9-ACEC-47A642418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5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S Content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noFill/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defTabSz="91425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4301" y="6515100"/>
            <a:ext cx="2725739" cy="285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endParaRPr lang="en-US" sz="900" smtClean="0">
              <a:solidFill>
                <a:srgbClr val="334B9C"/>
              </a:solidFill>
              <a:latin typeface="Garamon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 marL="457146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3849" y="1585913"/>
            <a:ext cx="8173440" cy="4838700"/>
          </a:xfrm>
        </p:spPr>
        <p:txBody>
          <a:bodyPr/>
          <a:lstStyle>
            <a:lvl1pPr marL="342860" indent="-342860">
              <a:buFont typeface="Arial" pitchFamily="34" charset="0"/>
              <a:buChar char="•"/>
              <a:defRPr sz="2400"/>
            </a:lvl1pPr>
            <a:lvl2pPr>
              <a:defRPr sz="2000">
                <a:latin typeface="Century Gothic" pitchFamily="34" charset="0"/>
              </a:defRPr>
            </a:lvl2pPr>
            <a:lvl3pPr>
              <a:defRPr sz="1600" i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ED9B1-EC64-4D8B-AE4A-3B03D085A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169C-A377-4ACF-80CA-3F66451E1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4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noFill/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anchor="ctr"/>
          <a:lstStyle/>
          <a:p>
            <a:pPr algn="ctr" defTabSz="913977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" y="6515100"/>
            <a:ext cx="2725738" cy="285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endParaRPr lang="en-US" sz="900">
              <a:solidFill>
                <a:srgbClr val="334B9C"/>
              </a:solidFill>
              <a:latin typeface="Garamond" charset="0"/>
              <a:ea typeface="ＭＳ Ｐゴシック" charset="-128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 bwMode="auto">
          <a:xfrm>
            <a:off x="6629400" y="6572250"/>
            <a:ext cx="2090738" cy="1936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marL="227013" indent="-2270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Aft>
                <a:spcPts val="1000"/>
              </a:spcAft>
              <a:buFont typeface="Arial" charset="0"/>
              <a:buNone/>
              <a:defRPr/>
            </a:pPr>
            <a:endParaRPr lang="en-US" sz="700">
              <a:solidFill>
                <a:srgbClr val="334B9C"/>
              </a:solidFill>
              <a:latin typeface="Century Gothic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 lIns="182880"/>
          <a:lstStyle>
            <a:lvl1pPr>
              <a:defRPr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3704" y="1293466"/>
            <a:ext cx="8441075" cy="5097775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12175" y="6361113"/>
            <a:ext cx="28575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5EE0-4628-4E36-B006-CA5B8A354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5488" y="6372225"/>
            <a:ext cx="1341437" cy="304800"/>
          </a:xfrm>
        </p:spPr>
        <p:txBody>
          <a:bodyPr/>
          <a:lstStyle>
            <a:lvl2pPr lvl="1">
              <a:defRPr sz="1800">
                <a:solidFill>
                  <a:srgbClr val="2F58A7"/>
                </a:solidFill>
                <a:latin typeface="Century Gothic" charset="0"/>
                <a:ea typeface="ＭＳ Ｐゴシック" charset="-128"/>
                <a:cs typeface="Arial" charset="0"/>
              </a:defRPr>
            </a:lvl2pPr>
          </a:lstStyle>
          <a:p>
            <a:pPr lvl="1">
              <a:defRPr/>
            </a:pPr>
            <a:r>
              <a:rPr lang="en-US"/>
              <a:t>DRAFT: For discussion only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2168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884742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/>
          <p:nvPr userDrawn="1">
            <p:custDataLst>
              <p:tags r:id="rId3"/>
            </p:custDataLst>
          </p:nvPr>
        </p:nvSpPr>
        <p:spPr>
          <a:xfrm>
            <a:off x="590550" y="695325"/>
            <a:ext cx="807978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lide Number Placeholder 22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0" y="687388"/>
            <a:ext cx="533400" cy="244475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endParaRPr lang="en-US" sz="1200" b="1" dirty="0">
              <a:solidFill>
                <a:srgbClr val="FFFFFF"/>
              </a:solidFill>
              <a:latin typeface="Goudy Old Style" pitchFamily="18" charset="0"/>
              <a:cs typeface="+mn-cs"/>
            </a:endParaRPr>
          </a:p>
        </p:txBody>
      </p:sp>
      <p:sp>
        <p:nvSpPr>
          <p:cNvPr id="7" name="Footer Placeholder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8029575" y="6594475"/>
            <a:ext cx="517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fld id="{EEC93874-F327-4E77-9967-1AD4E95FD124}" type="slidenum">
              <a:rPr lang="en-US" sz="800">
                <a:solidFill>
                  <a:srgbClr val="595959"/>
                </a:solidFill>
                <a:latin typeface="Arial Bold" pitchFamily="34" charset="0"/>
                <a:cs typeface="Arial Bold" pitchFamily="34" charset="0"/>
              </a:rPr>
              <a:pPr algn="r"/>
              <a:t>‹#›</a:t>
            </a:fld>
            <a:endParaRPr lang="en-US" sz="800" dirty="0">
              <a:solidFill>
                <a:srgbClr val="595959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331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noFill/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anchor="ctr"/>
          <a:lstStyle/>
          <a:p>
            <a:pPr algn="ctr" defTabSz="913977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4301" y="6515100"/>
            <a:ext cx="2725739" cy="285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endParaRPr lang="en-US" sz="900" smtClean="0">
              <a:solidFill>
                <a:srgbClr val="334B9C"/>
              </a:solidFill>
              <a:latin typeface="Garamond" charset="0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 bwMode="auto">
          <a:xfrm>
            <a:off x="6629401" y="6572251"/>
            <a:ext cx="2090739" cy="1936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marL="227013" indent="-22701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Aft>
                <a:spcPts val="1000"/>
              </a:spcAft>
              <a:buFont typeface="Arial" charset="0"/>
              <a:buNone/>
              <a:defRPr/>
            </a:pPr>
            <a:endParaRPr lang="en-US" sz="700" smtClean="0">
              <a:solidFill>
                <a:srgbClr val="334B9C"/>
              </a:solidFill>
              <a:latin typeface="Century 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 lIns="182880"/>
          <a:lstStyle>
            <a:lvl1pPr>
              <a:defRPr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3704" y="1293466"/>
            <a:ext cx="8441075" cy="5097775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12175" y="6361113"/>
            <a:ext cx="285751" cy="304800"/>
          </a:xfrm>
        </p:spPr>
        <p:txBody>
          <a:bodyPr/>
          <a:lstStyle>
            <a:lvl1pPr>
              <a:defRPr>
                <a:solidFill>
                  <a:srgbClr val="334B9C"/>
                </a:solidFill>
              </a:defRPr>
            </a:lvl1pPr>
          </a:lstStyle>
          <a:p>
            <a:pPr>
              <a:defRPr/>
            </a:pPr>
            <a:fld id="{7093BAF0-9F04-40E7-BA04-14CCB13D2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5488" y="6372225"/>
            <a:ext cx="1341437" cy="304800"/>
          </a:xfrm>
        </p:spPr>
        <p:txBody>
          <a:bodyPr/>
          <a:lstStyle>
            <a:lvl2pPr lvl="1">
              <a:defRPr sz="1800">
                <a:solidFill>
                  <a:srgbClr val="2F58A7"/>
                </a:solidFill>
                <a:latin typeface="Century Gothic" charset="0"/>
              </a:defRPr>
            </a:lvl2pPr>
          </a:lstStyle>
          <a:p>
            <a:pPr lvl="1">
              <a:defRPr/>
            </a:pPr>
            <a:r>
              <a:rPr lang="en-US"/>
              <a:t>DRAFT: For discussion only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2063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RS Content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noFill/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anchor="ctr"/>
          <a:lstStyle/>
          <a:p>
            <a:pPr algn="ctr" defTabSz="913977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14301" y="6515100"/>
            <a:ext cx="2725739" cy="285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endParaRPr lang="en-US" sz="900" smtClean="0">
              <a:solidFill>
                <a:srgbClr val="334B9C"/>
              </a:solidFill>
              <a:latin typeface="Garamond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6629401" y="6572251"/>
            <a:ext cx="2090739" cy="1936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marL="227013" indent="-227013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Aft>
                <a:spcPts val="1000"/>
              </a:spcAft>
              <a:buFont typeface="Arial" charset="0"/>
              <a:buNone/>
              <a:defRPr/>
            </a:pPr>
            <a:endParaRPr lang="en-US" sz="700" smtClean="0">
              <a:solidFill>
                <a:srgbClr val="334B9C"/>
              </a:solidFill>
              <a:latin typeface="Century 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entury Gothic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81142" y="6234180"/>
            <a:ext cx="7796213" cy="190501"/>
          </a:xfrm>
        </p:spPr>
        <p:txBody>
          <a:bodyPr anchor="b"/>
          <a:lstStyle>
            <a:lvl1pPr marL="0" indent="0">
              <a:buNone/>
              <a:defRPr sz="1000" b="0" i="1"/>
            </a:lvl1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43660" y="6519551"/>
            <a:ext cx="2376488" cy="193675"/>
          </a:xfrm>
        </p:spPr>
        <p:txBody>
          <a:bodyPr anchor="b"/>
          <a:lstStyle>
            <a:lvl1pPr algn="r">
              <a:buNone/>
              <a:defRPr sz="800" b="0">
                <a:solidFill>
                  <a:srgbClr val="334B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BA50-7140-42AF-8B85-642822103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DRAFT: For discussion only</a:t>
            </a:r>
          </a:p>
        </p:txBody>
      </p:sp>
    </p:spTree>
    <p:extLst>
      <p:ext uri="{BB962C8B-B14F-4D97-AF65-F5344CB8AC3E}">
        <p14:creationId xmlns:p14="http://schemas.microsoft.com/office/powerpoint/2010/main" val="731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defTabSz="91425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ED6ED"/>
          </a:solidFill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wrap="square" lIns="0" tIns="182851" rIns="182851" bIns="1828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Title Here</a:t>
            </a:r>
          </a:p>
        </p:txBody>
      </p:sp>
      <p:sp>
        <p:nvSpPr>
          <p:cNvPr id="1028" name="Text Placeholder 5"/>
          <p:cNvSpPr txBox="1">
            <a:spLocks/>
          </p:cNvSpPr>
          <p:nvPr/>
        </p:nvSpPr>
        <p:spPr bwMode="auto">
          <a:xfrm>
            <a:off x="2286003" y="5314950"/>
            <a:ext cx="6491288" cy="342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smtClean="0">
                <a:latin typeface="Century Gothic" charset="0"/>
              </a:rPr>
              <a:t>Type Date Here</a:t>
            </a:r>
          </a:p>
        </p:txBody>
      </p:sp>
      <p:sp>
        <p:nvSpPr>
          <p:cNvPr id="1029" name="Text Placeholder 7"/>
          <p:cNvSpPr txBox="1">
            <a:spLocks/>
          </p:cNvSpPr>
          <p:nvPr/>
        </p:nvSpPr>
        <p:spPr bwMode="auto">
          <a:xfrm>
            <a:off x="2286003" y="6057900"/>
            <a:ext cx="6491288" cy="342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i="1" smtClean="0">
                <a:latin typeface="Century Gothic" charset="0"/>
              </a:rPr>
              <a:t>Type Presenter Name/Contact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2282558" indent="-2282558" algn="l" defTabSz="912706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 kern="1200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1pPr>
      <a:lvl2pPr marL="2282558" indent="-2282558" algn="l" defTabSz="912706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2pPr>
      <a:lvl3pPr marL="2282558" indent="-2282558" algn="l" defTabSz="912706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3pPr>
      <a:lvl4pPr marL="2282558" indent="-2282558" algn="l" defTabSz="912706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4pPr>
      <a:lvl5pPr marL="2282558" indent="-2282558" algn="l" defTabSz="912706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5pPr>
      <a:lvl6pPr marL="2739705" algn="l" defTabSz="912706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334B9C"/>
          </a:solidFill>
          <a:latin typeface="Century Gothic" pitchFamily="34" charset="0"/>
        </a:defRPr>
      </a:lvl6pPr>
      <a:lvl7pPr marL="3196851" algn="l" defTabSz="912706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334B9C"/>
          </a:solidFill>
          <a:latin typeface="Century Gothic" pitchFamily="34" charset="0"/>
        </a:defRPr>
      </a:lvl7pPr>
      <a:lvl8pPr marL="3653997" algn="l" defTabSz="912706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334B9C"/>
          </a:solidFill>
          <a:latin typeface="Century Gothic" pitchFamily="34" charset="0"/>
        </a:defRPr>
      </a:lvl8pPr>
      <a:lvl9pPr marL="4111145" algn="l" defTabSz="912706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334B9C"/>
          </a:solidFill>
          <a:latin typeface="Century Gothic" pitchFamily="34" charset="0"/>
        </a:defRPr>
      </a:lvl9pPr>
    </p:titleStyle>
    <p:bodyStyle>
      <a:lvl1pPr marL="341273" indent="-341273" algn="l" defTabSz="91270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277" indent="-284129" algn="l" defTabSz="91270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279" indent="-226987" algn="l" defTabSz="91270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426" indent="-226987" algn="l" defTabSz="91270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573" indent="-226987" algn="l" defTabSz="91270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98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3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5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4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CED6ED"/>
          </a:solidFill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wrap="square" lIns="0" tIns="0" rIns="457127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49" y="1585913"/>
            <a:ext cx="7805739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r>
              <a:rPr lang="en-US" smtClean="0"/>
              <a:t> 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77293" y="6400801"/>
            <a:ext cx="24606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334B9C"/>
                </a:solidFill>
                <a:latin typeface="Garamond" charset="0"/>
              </a:defRPr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30499C55-D689-4C87-9C05-4E14928D793C}" type="slidenum">
              <a:rPr lang="en-US"/>
              <a:pPr>
                <a:defRPr/>
              </a:pPr>
              <a:t>‹#›</a:t>
            </a:fld>
            <a:endParaRPr lang="en-US" noProof="1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" y="6524627"/>
            <a:ext cx="2457451" cy="2413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Aft>
                <a:spcPts val="600"/>
              </a:spcAft>
              <a:defRPr sz="1000">
                <a:solidFill>
                  <a:srgbClr val="334B9C"/>
                </a:solidFill>
                <a:latin typeface="Garamond" charset="0"/>
              </a:defRPr>
            </a:lvl1pPr>
          </a:lstStyle>
          <a:p>
            <a:pPr>
              <a:defRPr/>
            </a:pPr>
            <a:r>
              <a:rPr lang="en-US"/>
              <a:t>DRAFT: FOR DISCUSSION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52" r:id="rId4"/>
    <p:sldLayoutId id="2147484453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457146" indent="-457146" algn="l" defTabSz="912706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lang="en-US" sz="2800" b="1" kern="1200">
          <a:solidFill>
            <a:srgbClr val="334B9C"/>
          </a:solidFill>
          <a:latin typeface="+mj-lt"/>
          <a:ea typeface="ＭＳ Ｐゴシック" charset="-128"/>
          <a:cs typeface="ＭＳ Ｐゴシック" charset="-128"/>
        </a:defRPr>
      </a:lvl1pPr>
      <a:lvl2pPr marL="457146" indent="-457146" algn="l" defTabSz="912706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2pPr>
      <a:lvl3pPr marL="457146" indent="-457146" algn="l" defTabSz="912706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3pPr>
      <a:lvl4pPr marL="457146" indent="-457146" algn="l" defTabSz="912706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4pPr>
      <a:lvl5pPr marL="457146" indent="-457146" algn="l" defTabSz="912706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Century Gothic" pitchFamily="34" charset="0"/>
          <a:ea typeface="ＭＳ Ｐゴシック" charset="-128"/>
          <a:cs typeface="ＭＳ Ｐゴシック" charset="-128"/>
        </a:defRPr>
      </a:lvl5pPr>
      <a:lvl6pPr marL="914293" algn="l" defTabSz="912706" rtl="0" fontAlgn="base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6pPr>
      <a:lvl7pPr marL="1371440" algn="l" defTabSz="912706" rtl="0" fontAlgn="base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7pPr>
      <a:lvl8pPr marL="1828586" algn="l" defTabSz="912706" rtl="0" fontAlgn="base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8pPr>
      <a:lvl9pPr marL="2285733" algn="l" defTabSz="912706" rtl="0" fontAlgn="base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9pPr>
    </p:titleStyle>
    <p:bodyStyle>
      <a:lvl1pPr marL="226987" indent="-226987" algn="l" defTabSz="912706" rtl="0" eaLnBrk="0" fontAlgn="base" hangingPunct="0">
        <a:spcBef>
          <a:spcPct val="0"/>
        </a:spcBef>
        <a:spcAft>
          <a:spcPts val="1000"/>
        </a:spcAft>
        <a:buFont typeface="Arial" charset="0"/>
        <a:buChar char="•"/>
        <a:defRPr sz="2000" b="1" kern="1200">
          <a:solidFill>
            <a:srgbClr val="334B9C"/>
          </a:solidFill>
          <a:latin typeface="+mn-lt"/>
          <a:ea typeface="ＭＳ Ｐゴシック" charset="-128"/>
          <a:cs typeface="ＭＳ Ｐゴシック" charset="-128"/>
        </a:defRPr>
      </a:lvl1pPr>
      <a:lvl2pPr marL="455560" indent="-226987" algn="l" defTabSz="912706" rtl="0" eaLnBrk="0" fontAlgn="base" hangingPunct="0">
        <a:spcBef>
          <a:spcPct val="0"/>
        </a:spcBef>
        <a:spcAft>
          <a:spcPts val="1000"/>
        </a:spcAft>
        <a:buFont typeface="Courier New" pitchFamily="49" charset="0"/>
        <a:buChar char="­"/>
        <a:defRPr sz="2800" kern="1200">
          <a:solidFill>
            <a:srgbClr val="334B9C"/>
          </a:solidFill>
          <a:latin typeface="+mn-lt"/>
          <a:ea typeface="ＭＳ Ｐゴシック" charset="-128"/>
          <a:cs typeface="Miriam" pitchFamily="2" charset="-79"/>
        </a:defRPr>
      </a:lvl2pPr>
      <a:lvl3pPr marL="626990" indent="-163494" algn="l" defTabSz="912706" rtl="0" eaLnBrk="0" fontAlgn="base" hangingPunct="0">
        <a:spcBef>
          <a:spcPct val="0"/>
        </a:spcBef>
        <a:spcAft>
          <a:spcPts val="1000"/>
        </a:spcAft>
        <a:buFont typeface="Arial" charset="0"/>
        <a:buChar char="•"/>
        <a:defRPr sz="1400" kern="1200">
          <a:solidFill>
            <a:srgbClr val="334B9C"/>
          </a:solidFill>
          <a:latin typeface="+mj-lt"/>
          <a:ea typeface="ＭＳ Ｐゴシック" charset="-128"/>
          <a:cs typeface="Miriam" pitchFamily="34" charset="-79"/>
        </a:defRPr>
      </a:lvl3pPr>
      <a:lvl4pPr marL="1598426" indent="-226987" algn="l" defTabSz="91270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F58A7"/>
          </a:solidFill>
          <a:latin typeface="+mj-lt"/>
          <a:ea typeface="ＭＳ Ｐゴシック" charset="-128"/>
          <a:cs typeface="Miriam" pitchFamily="34" charset="-79"/>
        </a:defRPr>
      </a:lvl4pPr>
      <a:lvl5pPr marL="2055573" indent="-226987" algn="l" defTabSz="91270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2F58A7"/>
          </a:solidFill>
          <a:latin typeface="+mj-lt"/>
          <a:ea typeface="ＭＳ Ｐゴシック" charset="-128"/>
          <a:cs typeface="Miriam" pitchFamily="34" charset="-79"/>
        </a:defRPr>
      </a:lvl5pPr>
      <a:lvl6pPr marL="2514198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CED6ED"/>
          </a:solidFill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wrap="square" lIns="0" tIns="0" rIns="457108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49" y="1585913"/>
            <a:ext cx="7805739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endParaRPr lang="en-US" smtClean="0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114300" y="6524627"/>
            <a:ext cx="2457451" cy="2413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cap="small"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DRAFT: For discussion only</a:t>
            </a:r>
          </a:p>
        </p:txBody>
      </p:sp>
      <p:sp>
        <p:nvSpPr>
          <p:cNvPr id="13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8777293" y="6400801"/>
            <a:ext cx="24606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334B9C"/>
                </a:solidFill>
                <a:latin typeface="Garamond" charset="0"/>
              </a:defRPr>
            </a:lvl1pPr>
          </a:lstStyle>
          <a:p>
            <a:pPr>
              <a:defRPr/>
            </a:pPr>
            <a:fld id="{0304A30E-9ECE-4CF4-B98B-BAD2A5DD4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marL="455560" indent="9524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lang="en-US" sz="2800" b="1" kern="1200">
          <a:solidFill>
            <a:srgbClr val="334B9C"/>
          </a:solidFill>
          <a:latin typeface="+mj-lt"/>
          <a:ea typeface="ＭＳ Ｐゴシック" charset="-128"/>
          <a:cs typeface="ＭＳ Ｐゴシック" charset="-128"/>
        </a:defRPr>
      </a:lvl1pPr>
      <a:lvl2pPr marL="455560" indent="9524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  <a:ea typeface="ＭＳ Ｐゴシック" charset="-128"/>
          <a:cs typeface="ＭＳ Ｐゴシック" charset="-128"/>
        </a:defRPr>
      </a:lvl2pPr>
      <a:lvl3pPr marL="455560" indent="9524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  <a:ea typeface="ＭＳ Ｐゴシック" charset="-128"/>
          <a:cs typeface="ＭＳ Ｐゴシック" charset="-128"/>
        </a:defRPr>
      </a:lvl3pPr>
      <a:lvl4pPr marL="455560" indent="9524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  <a:ea typeface="ＭＳ Ｐゴシック" charset="-128"/>
          <a:cs typeface="ＭＳ Ｐゴシック" charset="-128"/>
        </a:defRPr>
      </a:lvl4pPr>
      <a:lvl5pPr marL="455560" indent="9524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  <a:ea typeface="ＭＳ Ｐゴシック" charset="-128"/>
          <a:cs typeface="ＭＳ Ｐゴシック" charset="-128"/>
        </a:defRPr>
      </a:lvl5pPr>
      <a:lvl6pPr marL="914253" algn="l" defTabSz="912667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6pPr>
      <a:lvl7pPr marL="1371380" algn="l" defTabSz="912667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7pPr>
      <a:lvl8pPr marL="1828507" algn="l" defTabSz="912667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8pPr>
      <a:lvl9pPr marL="2285635" algn="l" defTabSz="912667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9pPr>
    </p:titleStyle>
    <p:bodyStyle>
      <a:lvl1pPr marL="225399" indent="-225399" algn="l" defTabSz="911119" rtl="0" eaLnBrk="0" fontAlgn="base" hangingPunct="0">
        <a:spcBef>
          <a:spcPct val="0"/>
        </a:spcBef>
        <a:spcAft>
          <a:spcPts val="1000"/>
        </a:spcAft>
        <a:buFont typeface="Arial" charset="0"/>
        <a:buChar char="•"/>
        <a:defRPr sz="2000" b="1" kern="1200">
          <a:solidFill>
            <a:srgbClr val="334B9C"/>
          </a:solidFill>
          <a:latin typeface="+mn-lt"/>
          <a:ea typeface="ＭＳ Ｐゴシック" charset="-128"/>
          <a:cs typeface="ＭＳ Ｐゴシック" charset="-128"/>
        </a:defRPr>
      </a:lvl1pPr>
      <a:lvl2pPr marL="453972" indent="-225399" algn="l" defTabSz="911119" rtl="0" eaLnBrk="0" fontAlgn="base" hangingPunct="0">
        <a:spcBef>
          <a:spcPct val="0"/>
        </a:spcBef>
        <a:spcAft>
          <a:spcPts val="1000"/>
        </a:spcAft>
        <a:buFont typeface="Courier New" pitchFamily="49" charset="0"/>
        <a:buChar char="­"/>
        <a:defRPr sz="2800" kern="1200">
          <a:solidFill>
            <a:srgbClr val="334B9C"/>
          </a:solidFill>
          <a:latin typeface="+mn-lt"/>
          <a:ea typeface="ＭＳ Ｐゴシック" charset="-128"/>
          <a:cs typeface="Miriam" pitchFamily="2" charset="-79"/>
        </a:defRPr>
      </a:lvl2pPr>
      <a:lvl3pPr marL="625402" indent="-161906" algn="l" defTabSz="911119" rtl="0" eaLnBrk="0" fontAlgn="base" hangingPunct="0">
        <a:spcBef>
          <a:spcPct val="0"/>
        </a:spcBef>
        <a:spcAft>
          <a:spcPts val="1000"/>
        </a:spcAft>
        <a:buFont typeface="Arial" charset="0"/>
        <a:buChar char="•"/>
        <a:defRPr sz="1400" kern="1200">
          <a:solidFill>
            <a:srgbClr val="334B9C"/>
          </a:solidFill>
          <a:latin typeface="+mj-lt"/>
          <a:ea typeface="ＭＳ Ｐゴシック" charset="-128"/>
          <a:cs typeface="Miriam"/>
        </a:defRPr>
      </a:lvl3pPr>
      <a:lvl4pPr marL="1596838" indent="-225399" algn="l" defTabSz="91111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F58A7"/>
          </a:solidFill>
          <a:latin typeface="+mj-lt"/>
          <a:ea typeface="ＭＳ Ｐゴシック" charset="-128"/>
          <a:cs typeface="Miriam"/>
        </a:defRPr>
      </a:lvl4pPr>
      <a:lvl5pPr marL="2053984" indent="-225399" algn="l" defTabSz="91111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2F58A7"/>
          </a:solidFill>
          <a:latin typeface="+mj-lt"/>
          <a:ea typeface="ＭＳ Ｐゴシック" charset="-128"/>
          <a:cs typeface="Miriam"/>
        </a:defRPr>
      </a:lvl5pPr>
      <a:lvl6pPr marL="2514090" indent="-228553" algn="l" defTabSz="914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6" indent="-228553" algn="l" defTabSz="914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3" indent="-228553" algn="l" defTabSz="914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10" indent="-228553" algn="l" defTabSz="914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CED6ED"/>
          </a:solidFill>
          <a:ln w="76200">
            <a:solidFill>
              <a:srgbClr val="899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wrap="square" lIns="0" tIns="0" rIns="456987" bIns="4569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49" y="1585913"/>
            <a:ext cx="7805739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endParaRPr lang="en-US" smtClean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77293" y="6400801"/>
            <a:ext cx="24606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E9AC2"/>
                </a:solidFill>
                <a:latin typeface="Garamond" charset="0"/>
              </a:defRPr>
            </a:lvl1pPr>
          </a:lstStyle>
          <a:p>
            <a:pPr>
              <a:defRPr/>
            </a:pPr>
            <a:fld id="{41F20BEC-1602-49D7-BAA7-8847CEF8C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14300" y="6524627"/>
            <a:ext cx="2457451" cy="2413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Aft>
                <a:spcPts val="600"/>
              </a:spcAft>
              <a:defRPr sz="1000">
                <a:solidFill>
                  <a:srgbClr val="334B9C"/>
                </a:solidFill>
                <a:latin typeface="Garamond" charset="0"/>
              </a:defRPr>
            </a:lvl1pPr>
          </a:lstStyle>
          <a:p>
            <a:pPr>
              <a:defRPr/>
            </a:pPr>
            <a:r>
              <a:rPr lang="en-US"/>
              <a:t>DRAFT: For discussion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marL="455560" indent="-455560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lang="en-US" sz="2800" b="1" kern="1200">
          <a:solidFill>
            <a:srgbClr val="334B9C"/>
          </a:solidFill>
          <a:latin typeface="+mj-lt"/>
          <a:ea typeface="ＭＳ Ｐゴシック" charset="-128"/>
          <a:cs typeface="ＭＳ Ｐゴシック" charset="-128"/>
        </a:defRPr>
      </a:lvl1pPr>
      <a:lvl2pPr marL="455560" indent="-455560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  <a:ea typeface="ＭＳ Ｐゴシック" charset="-128"/>
          <a:cs typeface="ＭＳ Ｐゴシック" charset="-128"/>
        </a:defRPr>
      </a:lvl2pPr>
      <a:lvl3pPr marL="455560" indent="-455560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  <a:ea typeface="ＭＳ Ｐゴシック" charset="-128"/>
          <a:cs typeface="ＭＳ Ｐゴシック" charset="-128"/>
        </a:defRPr>
      </a:lvl3pPr>
      <a:lvl4pPr marL="455560" indent="-455560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  <a:ea typeface="ＭＳ Ｐゴシック" charset="-128"/>
          <a:cs typeface="ＭＳ Ｐゴシック" charset="-128"/>
        </a:defRPr>
      </a:lvl4pPr>
      <a:lvl5pPr marL="455560" indent="-455560" algn="l" defTabSz="911119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  <a:ea typeface="ＭＳ Ｐゴシック" charset="-128"/>
          <a:cs typeface="ＭＳ Ｐゴシック" charset="-128"/>
        </a:defRPr>
      </a:lvl5pPr>
      <a:lvl6pPr marL="914017" algn="l" defTabSz="912431" rtl="0" fontAlgn="base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6pPr>
      <a:lvl7pPr marL="1371025" algn="l" defTabSz="912431" rtl="0" fontAlgn="base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7pPr>
      <a:lvl8pPr marL="1828033" algn="l" defTabSz="912431" rtl="0" fontAlgn="base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8pPr>
      <a:lvl9pPr marL="2285044" algn="l" defTabSz="912431" rtl="0" fontAlgn="base">
        <a:lnSpc>
          <a:spcPts val="2600"/>
        </a:lnSpc>
        <a:spcBef>
          <a:spcPct val="0"/>
        </a:spcBef>
        <a:spcAft>
          <a:spcPct val="0"/>
        </a:spcAft>
        <a:defRPr sz="2800" b="1">
          <a:solidFill>
            <a:srgbClr val="334B9C"/>
          </a:solidFill>
          <a:latin typeface="Garamond" pitchFamily="18" charset="0"/>
        </a:defRPr>
      </a:lvl9pPr>
    </p:titleStyle>
    <p:bodyStyle>
      <a:lvl1pPr marL="225399" indent="-225399" algn="l" defTabSz="911119" rtl="0" eaLnBrk="0" fontAlgn="base" hangingPunct="0">
        <a:spcBef>
          <a:spcPct val="0"/>
        </a:spcBef>
        <a:spcAft>
          <a:spcPts val="1000"/>
        </a:spcAft>
        <a:buFont typeface="Arial" charset="0"/>
        <a:buChar char="•"/>
        <a:defRPr sz="2000" b="1" kern="1200">
          <a:solidFill>
            <a:srgbClr val="334B9C"/>
          </a:solidFill>
          <a:latin typeface="+mn-lt"/>
          <a:ea typeface="ＭＳ Ｐゴシック" charset="-128"/>
          <a:cs typeface="ＭＳ Ｐゴシック" charset="-128"/>
        </a:defRPr>
      </a:lvl1pPr>
      <a:lvl2pPr marL="453972" indent="-225399" algn="l" defTabSz="911119" rtl="0" eaLnBrk="0" fontAlgn="base" hangingPunct="0">
        <a:spcBef>
          <a:spcPct val="0"/>
        </a:spcBef>
        <a:spcAft>
          <a:spcPts val="1000"/>
        </a:spcAft>
        <a:buFont typeface="Courier New" pitchFamily="49" charset="0"/>
        <a:buChar char="­"/>
        <a:defRPr sz="2800" kern="1200">
          <a:solidFill>
            <a:srgbClr val="334B9C"/>
          </a:solidFill>
          <a:latin typeface="+mn-lt"/>
          <a:ea typeface="ＭＳ Ｐゴシック" charset="-128"/>
          <a:cs typeface="Miriam" pitchFamily="2" charset="-79"/>
        </a:defRPr>
      </a:lvl2pPr>
      <a:lvl3pPr marL="625402" indent="-161906" algn="l" defTabSz="911119" rtl="0" eaLnBrk="0" fontAlgn="base" hangingPunct="0">
        <a:spcBef>
          <a:spcPct val="0"/>
        </a:spcBef>
        <a:spcAft>
          <a:spcPts val="1000"/>
        </a:spcAft>
        <a:buFont typeface="Arial" charset="0"/>
        <a:buChar char="•"/>
        <a:defRPr sz="1400" kern="1200">
          <a:solidFill>
            <a:srgbClr val="334B9C"/>
          </a:solidFill>
          <a:latin typeface="+mj-lt"/>
          <a:ea typeface="ＭＳ Ｐゴシック" charset="-128"/>
          <a:cs typeface="Miriam"/>
        </a:defRPr>
      </a:lvl3pPr>
      <a:lvl4pPr marL="1596838" indent="-225399" algn="l" defTabSz="91111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F58A7"/>
          </a:solidFill>
          <a:latin typeface="+mj-lt"/>
          <a:ea typeface="ＭＳ Ｐゴシック" charset="-128"/>
          <a:cs typeface="Miriam"/>
        </a:defRPr>
      </a:lvl4pPr>
      <a:lvl5pPr marL="2053984" indent="-225399" algn="l" defTabSz="91111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2F58A7"/>
          </a:solidFill>
          <a:latin typeface="+mj-lt"/>
          <a:ea typeface="ＭＳ Ｐゴシック" charset="-128"/>
          <a:cs typeface="Miriam"/>
        </a:defRPr>
      </a:lvl5pPr>
      <a:lvl6pPr marL="2513436" indent="-228493" algn="l" defTabSz="9139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28" indent="-228493" algn="l" defTabSz="9139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16" indent="-228493" algn="l" defTabSz="9139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06" indent="-228493" algn="l" defTabSz="9139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val.mybp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oe.mass.edu/edeval/" TargetMode="External"/><Relationship Id="rId5" Type="http://schemas.openxmlformats.org/officeDocument/2006/relationships/hyperlink" Target="mailto:teacherevaluation@boston.k12.ma.us" TargetMode="External"/><Relationship Id="rId4" Type="http://schemas.openxmlformats.org/officeDocument/2006/relationships/hyperlink" Target="http://educatoreffectiveness.weebly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val.mybps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oe.mass.edu/edeval/" TargetMode="External"/><Relationship Id="rId5" Type="http://schemas.openxmlformats.org/officeDocument/2006/relationships/hyperlink" Target="mailto:teacherevaluation@boston.k12.ma.us" TargetMode="External"/><Relationship Id="rId4" Type="http://schemas.openxmlformats.org/officeDocument/2006/relationships/hyperlink" Target="http://educatoreffectiveness.weebly.com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val.mybp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oreffectiveness.weebly.com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oe.mass.edu/edeval/" TargetMode="External"/><Relationship Id="rId5" Type="http://schemas.openxmlformats.org/officeDocument/2006/relationships/hyperlink" Target="mailto:teacherevaluation@boston.k12.ma.us" TargetMode="External"/><Relationship Id="rId4" Type="http://schemas.openxmlformats.org/officeDocument/2006/relationships/hyperlink" Target="http://eval.mybps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1306360" eaLnBrk="1" hangingPunct="1">
              <a:lnSpc>
                <a:spcPct val="100000"/>
              </a:lnSpc>
            </a:pPr>
            <a:r>
              <a:rPr lang="en-US" sz="1800" dirty="0" smtClean="0"/>
              <a:t> </a:t>
            </a:r>
            <a:r>
              <a:rPr lang="en-US" dirty="0" smtClean="0"/>
              <a:t>Professional Growth Through </a:t>
            </a:r>
            <a:br>
              <a:rPr lang="en-US" dirty="0" smtClean="0"/>
            </a:br>
            <a:r>
              <a:rPr lang="en-US" dirty="0" smtClean="0"/>
              <a:t>Self-Assessment  and</a:t>
            </a:r>
            <a:br>
              <a:rPr lang="en-US" dirty="0" smtClean="0"/>
            </a:br>
            <a:r>
              <a:rPr lang="en-US" dirty="0" smtClean="0"/>
              <a:t>Goal Writing</a:t>
            </a:r>
            <a:br>
              <a:rPr lang="en-US" dirty="0" smtClean="0"/>
            </a:b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September 2012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11" y="123027"/>
            <a:ext cx="2947729" cy="1755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96" y="2057709"/>
            <a:ext cx="2875468" cy="111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ED6ED"/>
          </a:solidFill>
          <a:ln w="76200">
            <a:solidFill>
              <a:srgbClr val="899ACE"/>
            </a:solidFill>
            <a:miter lim="800000"/>
            <a:headEnd/>
            <a:tailEnd/>
          </a:ln>
        </p:spPr>
        <p:txBody>
          <a:bodyPr lIns="457146" tIns="0" rIns="455274" bIns="0" anchor="b"/>
          <a:lstStyle/>
          <a:p>
            <a:r>
              <a:rPr lang="en-US" sz="2700" b="1" dirty="0" smtClean="0">
                <a:solidFill>
                  <a:srgbClr val="334B9C"/>
                </a:solidFill>
                <a:sym typeface="Lucida Grande" charset="0"/>
              </a:rPr>
              <a:t>Key </a:t>
            </a:r>
            <a:r>
              <a:rPr lang="en-US" sz="2700" b="1" dirty="0">
                <a:solidFill>
                  <a:srgbClr val="334B9C"/>
                </a:solidFill>
                <a:sym typeface="Lucida Grande" charset="0"/>
              </a:rPr>
              <a:t>Change </a:t>
            </a:r>
            <a:r>
              <a:rPr lang="en-US" sz="2700" b="1" dirty="0" smtClean="0">
                <a:solidFill>
                  <a:srgbClr val="334B9C"/>
                </a:solidFill>
                <a:sym typeface="Lucida Grande" charset="0"/>
              </a:rPr>
              <a:t>#</a:t>
            </a:r>
            <a:r>
              <a:rPr lang="en-US" sz="2700" b="1" dirty="0">
                <a:solidFill>
                  <a:srgbClr val="334B9C"/>
                </a:solidFill>
                <a:sym typeface="Lucida Grande" charset="0"/>
              </a:rPr>
              <a:t>4</a:t>
            </a:r>
            <a:r>
              <a:rPr lang="en-US" sz="2700" b="1" dirty="0" smtClean="0">
                <a:solidFill>
                  <a:srgbClr val="334B9C"/>
                </a:solidFill>
                <a:sym typeface="Lucida Grande" charset="0"/>
              </a:rPr>
              <a:t>: </a:t>
            </a:r>
            <a:r>
              <a:rPr lang="en-US" sz="2700" b="1" dirty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4 Rating </a:t>
            </a:r>
            <a:r>
              <a:rPr lang="en-US" sz="2700" b="1" dirty="0" smtClean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Categories, </a:t>
            </a:r>
          </a:p>
          <a:p>
            <a:r>
              <a:rPr lang="en-US" sz="2700" b="1" dirty="0" smtClean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4 </a:t>
            </a:r>
            <a:r>
              <a:rPr lang="en-US" sz="2700" b="1" dirty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E</a:t>
            </a:r>
            <a:r>
              <a:rPr lang="en-US" sz="2700" b="1" dirty="0" smtClean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ducator </a:t>
            </a:r>
            <a:r>
              <a:rPr lang="en-US" sz="2700" b="1" dirty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G</a:t>
            </a:r>
            <a:r>
              <a:rPr lang="en-US" sz="2700" b="1" dirty="0" smtClean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rowth </a:t>
            </a:r>
            <a:r>
              <a:rPr lang="en-US" sz="2700" b="1" dirty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P</a:t>
            </a:r>
            <a:r>
              <a:rPr lang="en-US" sz="2700" b="1" dirty="0" smtClean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lans</a:t>
            </a:r>
            <a:r>
              <a:rPr lang="en-US" sz="2400" b="1" dirty="0" smtClean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 </a:t>
            </a:r>
            <a:endParaRPr lang="en-US" sz="2400" b="1" dirty="0">
              <a:solidFill>
                <a:srgbClr val="334B9C"/>
              </a:solidFill>
              <a:latin typeface="Century Gothic" pitchFamily="34" charset="0"/>
              <a:sym typeface="Lucida Grande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895946"/>
              </p:ext>
            </p:extLst>
          </p:nvPr>
        </p:nvGraphicFramePr>
        <p:xfrm>
          <a:off x="123826" y="1973263"/>
          <a:ext cx="8896349" cy="1463066"/>
        </p:xfrm>
        <a:graphic>
          <a:graphicData uri="http://schemas.openxmlformats.org/drawingml/2006/table">
            <a:tbl>
              <a:tblPr/>
              <a:tblGrid>
                <a:gridCol w="1544133"/>
                <a:gridCol w="7352216"/>
              </a:tblGrid>
              <a:tr h="1463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Does not meet standards</a:t>
                      </a:r>
                    </a:p>
                  </a:txBody>
                  <a:tcPr marL="91447" marR="91447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Does meet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standards</a:t>
                      </a:r>
                    </a:p>
                  </a:txBody>
                  <a:tcPr marL="91447" marR="91447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259"/>
                    </a:solidFill>
                  </a:tcPr>
                </a:tc>
              </a:tr>
            </a:tbl>
          </a:graphicData>
        </a:graphic>
      </p:graphicFrame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3216276" y="1449389"/>
            <a:ext cx="25701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800" b="1">
                <a:solidFill>
                  <a:srgbClr val="334B9C"/>
                </a:solidFill>
                <a:latin typeface="Century Gothic" pitchFamily="34" charset="0"/>
              </a:rPr>
              <a:t>Former categories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195616"/>
              </p:ext>
            </p:extLst>
          </p:nvPr>
        </p:nvGraphicFramePr>
        <p:xfrm>
          <a:off x="112712" y="4110038"/>
          <a:ext cx="8918576" cy="1284288"/>
        </p:xfrm>
        <a:graphic>
          <a:graphicData uri="http://schemas.openxmlformats.org/drawingml/2006/table">
            <a:tbl>
              <a:tblPr/>
              <a:tblGrid>
                <a:gridCol w="1768368"/>
                <a:gridCol w="1996963"/>
                <a:gridCol w="3236290"/>
                <a:gridCol w="1916955"/>
              </a:tblGrid>
              <a:tr h="1284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Unsatisfactory</a:t>
                      </a: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Needs Improvement</a:t>
                      </a: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Proficient</a:t>
                      </a: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2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Exemplary</a:t>
                      </a: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B833"/>
                    </a:solidFill>
                  </a:tcPr>
                </a:tc>
              </a:tr>
            </a:tbl>
          </a:graphicData>
        </a:graphic>
      </p:graphicFrame>
      <p:pic>
        <p:nvPicPr>
          <p:cNvPr id="20506" name="Picture 26" descr="MC90039070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9" y="223840"/>
            <a:ext cx="1608137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7" name="TextBox 11"/>
          <p:cNvSpPr txBox="1">
            <a:spLocks noChangeArrowheads="1"/>
          </p:cNvSpPr>
          <p:nvPr/>
        </p:nvSpPr>
        <p:spPr bwMode="auto">
          <a:xfrm>
            <a:off x="3203575" y="3495677"/>
            <a:ext cx="267335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800" b="1" dirty="0">
                <a:solidFill>
                  <a:srgbClr val="334B9C"/>
                </a:solidFill>
                <a:latin typeface="Century Gothic" pitchFamily="34" charset="0"/>
              </a:rPr>
              <a:t>New categories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867149" y="2405066"/>
            <a:ext cx="3198819" cy="1276350"/>
          </a:xfrm>
          <a:prstGeom prst="rect">
            <a:avLst/>
          </a:prstGeom>
          <a:solidFill>
            <a:srgbClr val="CBD465"/>
          </a:solidFill>
          <a:ln w="6350" algn="ctr">
            <a:solidFill>
              <a:srgbClr val="597957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Proficient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7300" y="4089113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Fully and consistently meets the requirements of a </a:t>
            </a:r>
            <a:r>
              <a:rPr lang="en-US" sz="2800" b="1" dirty="0" smtClean="0"/>
              <a:t>standard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build="allAtOnce"/>
      <p:bldP spid="20507" grpId="0"/>
      <p:bldP spid="20507" grpId="1"/>
      <p:bldP spid="20507" grpId="2"/>
      <p:bldP spid="2" grpId="1" animBg="1"/>
      <p:bldP spid="2" grpId="2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2880"/>
          <a:lstStyle/>
          <a:p>
            <a:r>
              <a:rPr lang="en-US" dirty="0" smtClean="0"/>
              <a:t>	Educator plans are </a:t>
            </a:r>
            <a:r>
              <a:rPr lang="en-US" dirty="0"/>
              <a:t>determined </a:t>
            </a:r>
            <a:r>
              <a:rPr lang="en-US" dirty="0" smtClean="0"/>
              <a:t>by performance </a:t>
            </a:r>
            <a:r>
              <a:rPr lang="en-US" dirty="0"/>
              <a:t>rating and career stage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399" y="1257300"/>
            <a:ext cx="2273807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Ratings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10588" y="1257300"/>
            <a:ext cx="4700011" cy="3810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Educator Plans</a:t>
            </a:r>
          </a:p>
        </p:txBody>
      </p:sp>
      <p:cxnSp>
        <p:nvCxnSpPr>
          <p:cNvPr id="6" name="Elbow Connector 5"/>
          <p:cNvCxnSpPr>
            <a:stCxn id="13" idx="3"/>
            <a:endCxn id="24" idx="1"/>
          </p:cNvCxnSpPr>
          <p:nvPr/>
        </p:nvCxnSpPr>
        <p:spPr>
          <a:xfrm>
            <a:off x="2819400" y="2511735"/>
            <a:ext cx="1091188" cy="597855"/>
          </a:xfrm>
          <a:prstGeom prst="bentConnector3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15" idx="3"/>
            <a:endCxn id="24" idx="1"/>
          </p:cNvCxnSpPr>
          <p:nvPr/>
        </p:nvCxnSpPr>
        <p:spPr>
          <a:xfrm flipV="1">
            <a:off x="2819400" y="3109590"/>
            <a:ext cx="1091188" cy="597855"/>
          </a:xfrm>
          <a:prstGeom prst="bentConnector3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8" idx="3"/>
          </p:cNvCxnSpPr>
          <p:nvPr/>
        </p:nvCxnSpPr>
        <p:spPr>
          <a:xfrm flipV="1">
            <a:off x="2819400" y="4903154"/>
            <a:ext cx="1066800" cy="1"/>
          </a:xfrm>
          <a:prstGeom prst="bentConnector3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10589" y="1638300"/>
            <a:ext cx="22494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1600" b="1" dirty="0" smtClean="0"/>
              <a:t>PTS educators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324601" y="16383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1600" b="1" dirty="0" smtClean="0"/>
              <a:t>Non-PTS educators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45594" y="1943100"/>
            <a:ext cx="2273806" cy="1137269"/>
            <a:chOff x="316992" y="2364"/>
            <a:chExt cx="2273806" cy="1137269"/>
          </a:xfrm>
        </p:grpSpPr>
        <p:sp>
          <p:nvSpPr>
            <p:cNvPr id="12" name="Rectangle 11"/>
            <p:cNvSpPr/>
            <p:nvPr/>
          </p:nvSpPr>
          <p:spPr>
            <a:xfrm>
              <a:off x="316992" y="2364"/>
              <a:ext cx="2273806" cy="11372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16992" y="2364"/>
              <a:ext cx="2273806" cy="11372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Exemplary</a:t>
              </a:r>
              <a:endParaRPr lang="en-US" sz="1800" b="1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5594" y="3138810"/>
            <a:ext cx="2273806" cy="1137269"/>
            <a:chOff x="316992" y="1196497"/>
            <a:chExt cx="2273806" cy="1137269"/>
          </a:xfrm>
        </p:grpSpPr>
        <p:sp>
          <p:nvSpPr>
            <p:cNvPr id="15" name="Rectangle 14"/>
            <p:cNvSpPr/>
            <p:nvPr/>
          </p:nvSpPr>
          <p:spPr>
            <a:xfrm>
              <a:off x="316992" y="1196497"/>
              <a:ext cx="2273806" cy="11372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73195"/>
                <a:satOff val="-5711"/>
                <a:lumOff val="10936"/>
                <a:alphaOff val="0"/>
              </a:schemeClr>
            </a:fillRef>
            <a:effectRef idx="0">
              <a:schemeClr val="accent1">
                <a:shade val="80000"/>
                <a:hueOff val="73195"/>
                <a:satOff val="-5711"/>
                <a:lumOff val="109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16992" y="1196497"/>
              <a:ext cx="2273806" cy="11372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Proficient</a:t>
              </a:r>
              <a:endParaRPr lang="en-US" sz="1800" b="1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5594" y="4334520"/>
            <a:ext cx="2273806" cy="1137269"/>
            <a:chOff x="316992" y="2390630"/>
            <a:chExt cx="2273806" cy="1137269"/>
          </a:xfrm>
        </p:grpSpPr>
        <p:sp>
          <p:nvSpPr>
            <p:cNvPr id="18" name="Rectangle 17"/>
            <p:cNvSpPr/>
            <p:nvPr/>
          </p:nvSpPr>
          <p:spPr>
            <a:xfrm>
              <a:off x="316992" y="2390630"/>
              <a:ext cx="2273806" cy="11372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46390"/>
                <a:satOff val="-11423"/>
                <a:lumOff val="21872"/>
                <a:alphaOff val="0"/>
              </a:schemeClr>
            </a:fillRef>
            <a:effectRef idx="0">
              <a:schemeClr val="accent1">
                <a:shade val="80000"/>
                <a:hueOff val="146390"/>
                <a:satOff val="-11423"/>
                <a:lumOff val="218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316992" y="2390630"/>
              <a:ext cx="2273806" cy="11372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Needs Improvement</a:t>
              </a:r>
              <a:endParaRPr lang="en-US" sz="1800" b="1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" y="5530231"/>
            <a:ext cx="2273806" cy="1137269"/>
            <a:chOff x="316992" y="3584763"/>
            <a:chExt cx="2273806" cy="1137269"/>
          </a:xfrm>
        </p:grpSpPr>
        <p:sp>
          <p:nvSpPr>
            <p:cNvPr id="21" name="Rectangle 20"/>
            <p:cNvSpPr/>
            <p:nvPr/>
          </p:nvSpPr>
          <p:spPr>
            <a:xfrm>
              <a:off x="316992" y="3584763"/>
              <a:ext cx="2273806" cy="11372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19585"/>
                <a:satOff val="-17134"/>
                <a:lumOff val="32808"/>
                <a:alphaOff val="0"/>
              </a:schemeClr>
            </a:fillRef>
            <a:effectRef idx="0">
              <a:schemeClr val="accent1">
                <a:shade val="80000"/>
                <a:hueOff val="219585"/>
                <a:satOff val="-17134"/>
                <a:lumOff val="328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316992" y="3584763"/>
              <a:ext cx="2273806" cy="11372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Unsatisfactory</a:t>
              </a:r>
              <a:endParaRPr lang="en-US" sz="1800" b="1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10588" y="1943100"/>
            <a:ext cx="2273806" cy="2332979"/>
            <a:chOff x="316992" y="2364"/>
            <a:chExt cx="2273806" cy="1137269"/>
          </a:xfrm>
          <a:solidFill>
            <a:schemeClr val="accent3"/>
          </a:solidFill>
        </p:grpSpPr>
        <p:sp>
          <p:nvSpPr>
            <p:cNvPr id="24" name="Rectangle 23"/>
            <p:cNvSpPr/>
            <p:nvPr/>
          </p:nvSpPr>
          <p:spPr>
            <a:xfrm>
              <a:off x="316992" y="2364"/>
              <a:ext cx="2273806" cy="113726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	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6992" y="2364"/>
              <a:ext cx="2273806" cy="11372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</a:rPr>
                <a:t>Self-Directed Growth Plan</a:t>
              </a:r>
              <a:endParaRPr lang="en-US" sz="200" b="1" dirty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</a:rPr>
                <a:t>1 or 2 years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98394" y="4334520"/>
            <a:ext cx="2273806" cy="1137269"/>
            <a:chOff x="316992" y="2390630"/>
            <a:chExt cx="2273806" cy="1137269"/>
          </a:xfrm>
        </p:grpSpPr>
        <p:sp>
          <p:nvSpPr>
            <p:cNvPr id="27" name="Rectangle 26"/>
            <p:cNvSpPr/>
            <p:nvPr/>
          </p:nvSpPr>
          <p:spPr>
            <a:xfrm>
              <a:off x="316992" y="2390630"/>
              <a:ext cx="2273806" cy="11372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46390"/>
                <a:satOff val="-11423"/>
                <a:lumOff val="21872"/>
                <a:alphaOff val="0"/>
              </a:schemeClr>
            </a:fillRef>
            <a:effectRef idx="0">
              <a:schemeClr val="accent1">
                <a:shade val="80000"/>
                <a:hueOff val="146390"/>
                <a:satOff val="-11423"/>
                <a:lumOff val="2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6992" y="2390630"/>
              <a:ext cx="2273806" cy="113726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</a:rPr>
                <a:t>Directed-Growth Plan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>
                  <a:solidFill>
                    <a:schemeClr val="tx1"/>
                  </a:solidFill>
                </a:rPr>
                <a:t>Up to 1 year</a:t>
              </a:r>
              <a:endParaRPr lang="en-US" sz="1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86200" y="5530231"/>
            <a:ext cx="2273806" cy="1137269"/>
            <a:chOff x="316992" y="3584763"/>
            <a:chExt cx="2273806" cy="1137269"/>
          </a:xfrm>
        </p:grpSpPr>
        <p:sp>
          <p:nvSpPr>
            <p:cNvPr id="30" name="Rectangle 29"/>
            <p:cNvSpPr/>
            <p:nvPr/>
          </p:nvSpPr>
          <p:spPr>
            <a:xfrm>
              <a:off x="316992" y="3584763"/>
              <a:ext cx="2273806" cy="11372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19585"/>
                <a:satOff val="-17134"/>
                <a:lumOff val="32808"/>
                <a:alphaOff val="0"/>
              </a:schemeClr>
            </a:fillRef>
            <a:effectRef idx="0">
              <a:schemeClr val="accent1">
                <a:shade val="80000"/>
                <a:hueOff val="219585"/>
                <a:satOff val="-17134"/>
                <a:lumOff val="328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316992" y="3584763"/>
              <a:ext cx="2273806" cy="113726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</a:rPr>
                <a:t>Improvement Plan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>
                  <a:solidFill>
                    <a:schemeClr val="tx1"/>
                  </a:solidFill>
                </a:rPr>
                <a:t>30 days – 1 year</a:t>
              </a:r>
              <a:endParaRPr lang="en-US" sz="1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61078" y="1972320"/>
            <a:ext cx="2273806" cy="4724400"/>
            <a:chOff x="316992" y="2364"/>
            <a:chExt cx="2273806" cy="1137269"/>
          </a:xfrm>
          <a:noFill/>
        </p:grpSpPr>
        <p:sp>
          <p:nvSpPr>
            <p:cNvPr id="33" name="Rectangle 32"/>
            <p:cNvSpPr/>
            <p:nvPr/>
          </p:nvSpPr>
          <p:spPr>
            <a:xfrm>
              <a:off x="316992" y="2364"/>
              <a:ext cx="2273806" cy="1137269"/>
            </a:xfrm>
            <a:prstGeom prst="rect">
              <a:avLst/>
            </a:prstGeom>
            <a:grpFill/>
            <a:ln w="38100">
              <a:solidFill>
                <a:schemeClr val="accent3"/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316992" y="2364"/>
              <a:ext cx="2273806" cy="1137269"/>
            </a:xfrm>
            <a:prstGeom prst="rect">
              <a:avLst/>
            </a:prstGeom>
            <a:grpFill/>
            <a:ln w="38100">
              <a:solidFill>
                <a:schemeClr val="accent3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</a:rPr>
                <a:t>Developing Educator Plan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>
                  <a:solidFill>
                    <a:schemeClr val="tx1"/>
                  </a:solidFill>
                </a:rPr>
                <a:t>1 year</a:t>
              </a:r>
              <a:endParaRPr lang="en-US" sz="1800" b="1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5" name="Elbow Connector 34"/>
          <p:cNvCxnSpPr/>
          <p:nvPr/>
        </p:nvCxnSpPr>
        <p:spPr>
          <a:xfrm flipV="1">
            <a:off x="2819400" y="6134099"/>
            <a:ext cx="1066800" cy="1"/>
          </a:xfrm>
          <a:prstGeom prst="bentConnector3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4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2880"/>
          <a:lstStyle/>
          <a:p>
            <a:r>
              <a:rPr lang="en-US" dirty="0"/>
              <a:t>	</a:t>
            </a:r>
            <a:r>
              <a:rPr lang="en-US" dirty="0" smtClean="0"/>
              <a:t>Transition year: </a:t>
            </a:r>
            <a:r>
              <a:rPr lang="en-US" dirty="0"/>
              <a:t>educator plan is determined by </a:t>
            </a:r>
            <a:r>
              <a:rPr lang="en-US" dirty="0" smtClean="0"/>
              <a:t>previous </a:t>
            </a:r>
            <a:r>
              <a:rPr lang="en-US" dirty="0"/>
              <a:t>performance rating and career stage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399" y="1243652"/>
            <a:ext cx="2273807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Existing Rating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10588" y="1257300"/>
            <a:ext cx="4700011" cy="3810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Educator Plans</a:t>
            </a:r>
          </a:p>
        </p:txBody>
      </p:sp>
      <p:cxnSp>
        <p:nvCxnSpPr>
          <p:cNvPr id="8" name="Elbow Connector 7"/>
          <p:cNvCxnSpPr>
            <a:stCxn id="18" idx="3"/>
          </p:cNvCxnSpPr>
          <p:nvPr/>
        </p:nvCxnSpPr>
        <p:spPr>
          <a:xfrm flipV="1">
            <a:off x="2819400" y="4903154"/>
            <a:ext cx="1066800" cy="1"/>
          </a:xfrm>
          <a:prstGeom prst="bentConnector3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10589" y="1638300"/>
            <a:ext cx="22494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1600" b="1" dirty="0" smtClean="0"/>
              <a:t>PTS educators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324601" y="16383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49FB5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1600" b="1" dirty="0" smtClean="0"/>
              <a:t>Non-PTS educators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5594" y="1943100"/>
            <a:ext cx="2261611" cy="22978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sz="1800" b="1" dirty="0"/>
              <a:t>Teachers </a:t>
            </a:r>
            <a:r>
              <a:rPr lang="en-US" sz="1800" b="1" dirty="0" smtClean="0"/>
              <a:t>with </a:t>
            </a:r>
            <a:r>
              <a:rPr lang="en-US" sz="1800" b="1" dirty="0"/>
              <a:t>Overall “Meets Standard”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b="1" kern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5594" y="4334520"/>
            <a:ext cx="2273806" cy="1137269"/>
            <a:chOff x="316992" y="2390630"/>
            <a:chExt cx="2273806" cy="1137269"/>
          </a:xfrm>
        </p:grpSpPr>
        <p:sp>
          <p:nvSpPr>
            <p:cNvPr id="18" name="Rectangle 17"/>
            <p:cNvSpPr/>
            <p:nvPr/>
          </p:nvSpPr>
          <p:spPr>
            <a:xfrm>
              <a:off x="316992" y="2390630"/>
              <a:ext cx="2273806" cy="11372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46390"/>
                <a:satOff val="-11423"/>
                <a:lumOff val="21872"/>
                <a:alphaOff val="0"/>
              </a:schemeClr>
            </a:fillRef>
            <a:effectRef idx="0">
              <a:schemeClr val="accent1">
                <a:shade val="80000"/>
                <a:hueOff val="146390"/>
                <a:satOff val="-11423"/>
                <a:lumOff val="218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316992" y="2390630"/>
              <a:ext cx="2273806" cy="11372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/>
              <a:r>
                <a:rPr lang="en-US" sz="1800" b="1" dirty="0" smtClean="0"/>
                <a:t>Teachers with </a:t>
              </a:r>
              <a:r>
                <a:rPr lang="en-US" sz="1800" b="1" dirty="0"/>
                <a:t>1 Overall “Does Not Meet Standard”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" y="5530231"/>
            <a:ext cx="2273806" cy="1137269"/>
            <a:chOff x="316992" y="3584763"/>
            <a:chExt cx="2273806" cy="1137269"/>
          </a:xfrm>
        </p:grpSpPr>
        <p:sp>
          <p:nvSpPr>
            <p:cNvPr id="21" name="Rectangle 20"/>
            <p:cNvSpPr/>
            <p:nvPr/>
          </p:nvSpPr>
          <p:spPr>
            <a:xfrm>
              <a:off x="316992" y="3584763"/>
              <a:ext cx="2273806" cy="11372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19585"/>
                <a:satOff val="-17134"/>
                <a:lumOff val="32808"/>
                <a:alphaOff val="0"/>
              </a:schemeClr>
            </a:fillRef>
            <a:effectRef idx="0">
              <a:schemeClr val="accent1">
                <a:shade val="80000"/>
                <a:hueOff val="219585"/>
                <a:satOff val="-17134"/>
                <a:lumOff val="328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316992" y="3584763"/>
              <a:ext cx="2273806" cy="11372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/>
              <a:r>
                <a:rPr lang="en-US" sz="1800" b="1" dirty="0" smtClean="0"/>
                <a:t>Teachers </a:t>
              </a:r>
              <a:r>
                <a:rPr lang="en-US" sz="1800" b="1" dirty="0"/>
                <a:t>w</a:t>
              </a:r>
              <a:r>
                <a:rPr lang="en-US" sz="1800" b="1" dirty="0" smtClean="0"/>
                <a:t>ith </a:t>
              </a:r>
              <a:r>
                <a:rPr lang="en-US" sz="1800" b="1" dirty="0"/>
                <a:t>2+ Overall “Does Not </a:t>
              </a:r>
              <a:r>
                <a:rPr lang="en-US" sz="1800" b="1" dirty="0" smtClean="0"/>
                <a:t>Meets”</a:t>
              </a:r>
              <a:endParaRPr lang="en-US" sz="18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10588" y="1943100"/>
            <a:ext cx="2273806" cy="2332979"/>
            <a:chOff x="316992" y="2364"/>
            <a:chExt cx="2273806" cy="1137269"/>
          </a:xfrm>
          <a:solidFill>
            <a:schemeClr val="accent3"/>
          </a:solidFill>
        </p:grpSpPr>
        <p:sp>
          <p:nvSpPr>
            <p:cNvPr id="24" name="Rectangle 23"/>
            <p:cNvSpPr/>
            <p:nvPr/>
          </p:nvSpPr>
          <p:spPr>
            <a:xfrm>
              <a:off x="316992" y="2364"/>
              <a:ext cx="2273806" cy="113726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	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6992" y="2364"/>
              <a:ext cx="2273806" cy="11372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</a:rPr>
                <a:t>Self-Directed Growth Plan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>
                  <a:solidFill>
                    <a:schemeClr val="tx1"/>
                  </a:solidFill>
                </a:rPr>
                <a:t>1 or 2 years</a:t>
              </a:r>
              <a:endParaRPr lang="en-US" sz="1800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98394" y="4334520"/>
            <a:ext cx="2273806" cy="1137269"/>
            <a:chOff x="316992" y="2390630"/>
            <a:chExt cx="2273806" cy="1137269"/>
          </a:xfrm>
        </p:grpSpPr>
        <p:sp>
          <p:nvSpPr>
            <p:cNvPr id="27" name="Rectangle 26"/>
            <p:cNvSpPr/>
            <p:nvPr/>
          </p:nvSpPr>
          <p:spPr>
            <a:xfrm>
              <a:off x="316992" y="2390630"/>
              <a:ext cx="2273806" cy="11372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46390"/>
                <a:satOff val="-11423"/>
                <a:lumOff val="21872"/>
                <a:alphaOff val="0"/>
              </a:schemeClr>
            </a:fillRef>
            <a:effectRef idx="0">
              <a:schemeClr val="accent1">
                <a:shade val="80000"/>
                <a:hueOff val="146390"/>
                <a:satOff val="-11423"/>
                <a:lumOff val="2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6992" y="2390630"/>
              <a:ext cx="2273806" cy="113726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</a:rPr>
                <a:t>Directed-Growth Plan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smtClean="0">
                  <a:solidFill>
                    <a:schemeClr val="tx1"/>
                  </a:solidFill>
                </a:rPr>
                <a:t>Up to </a:t>
              </a:r>
              <a:r>
                <a:rPr lang="en-US" sz="1800" b="1" dirty="0" smtClean="0">
                  <a:solidFill>
                    <a:schemeClr val="tx1"/>
                  </a:solidFill>
                </a:rPr>
                <a:t>1 year</a:t>
              </a:r>
              <a:endParaRPr lang="en-US" sz="1800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86200" y="5530231"/>
            <a:ext cx="2273806" cy="1137269"/>
            <a:chOff x="316992" y="3584763"/>
            <a:chExt cx="2273806" cy="1137269"/>
          </a:xfrm>
        </p:grpSpPr>
        <p:sp>
          <p:nvSpPr>
            <p:cNvPr id="30" name="Rectangle 29"/>
            <p:cNvSpPr/>
            <p:nvPr/>
          </p:nvSpPr>
          <p:spPr>
            <a:xfrm>
              <a:off x="316992" y="3584763"/>
              <a:ext cx="2273806" cy="113726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19585"/>
                <a:satOff val="-17134"/>
                <a:lumOff val="32808"/>
                <a:alphaOff val="0"/>
              </a:schemeClr>
            </a:fillRef>
            <a:effectRef idx="0">
              <a:schemeClr val="accent1">
                <a:shade val="80000"/>
                <a:hueOff val="219585"/>
                <a:satOff val="-17134"/>
                <a:lumOff val="328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316992" y="3584763"/>
              <a:ext cx="2273806" cy="113726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</a:rPr>
                <a:t>Improvement Plan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>
                  <a:solidFill>
                    <a:schemeClr val="tx1"/>
                  </a:solidFill>
                </a:rPr>
                <a:t>30 days to 1 year</a:t>
              </a:r>
              <a:endParaRPr lang="en-US" sz="1800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24600" y="1943100"/>
            <a:ext cx="2273806" cy="4724400"/>
            <a:chOff x="316992" y="2364"/>
            <a:chExt cx="2273806" cy="1137269"/>
          </a:xfrm>
          <a:noFill/>
        </p:grpSpPr>
        <p:sp>
          <p:nvSpPr>
            <p:cNvPr id="33" name="Rectangle 32"/>
            <p:cNvSpPr/>
            <p:nvPr/>
          </p:nvSpPr>
          <p:spPr>
            <a:xfrm>
              <a:off x="316992" y="2364"/>
              <a:ext cx="2273806" cy="1137269"/>
            </a:xfrm>
            <a:prstGeom prst="rect">
              <a:avLst/>
            </a:prstGeom>
            <a:grpFill/>
            <a:ln w="38100">
              <a:solidFill>
                <a:schemeClr val="accent3"/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316992" y="2364"/>
              <a:ext cx="2273806" cy="1137269"/>
            </a:xfrm>
            <a:prstGeom prst="rect">
              <a:avLst/>
            </a:prstGeom>
            <a:grpFill/>
            <a:ln w="38100">
              <a:solidFill>
                <a:schemeClr val="accent3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</a:rPr>
                <a:t>Developing Educator Plan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>
                  <a:solidFill>
                    <a:schemeClr val="tx1"/>
                  </a:solidFill>
                </a:rPr>
                <a:t>1 year</a:t>
              </a:r>
              <a:endParaRPr lang="en-US" sz="1800" b="1" kern="1200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35" name="Elbow Connector 34"/>
          <p:cNvCxnSpPr/>
          <p:nvPr/>
        </p:nvCxnSpPr>
        <p:spPr>
          <a:xfrm flipV="1">
            <a:off x="2819400" y="6134099"/>
            <a:ext cx="1066800" cy="1"/>
          </a:xfrm>
          <a:prstGeom prst="bentConnector3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flipV="1">
            <a:off x="2862616" y="3103890"/>
            <a:ext cx="1066800" cy="1"/>
          </a:xfrm>
          <a:prstGeom prst="bentConnector3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6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374716"/>
            <a:ext cx="8871045" cy="48387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Progress on 		Ratings on			   </a:t>
            </a:r>
            <a:r>
              <a:rPr lang="en-US" dirty="0" smtClean="0">
                <a:solidFill>
                  <a:srgbClr val="FF0000"/>
                </a:solidFill>
              </a:rPr>
              <a:t>Overall</a:t>
            </a:r>
          </a:p>
          <a:p>
            <a:pPr marL="0" indent="0">
              <a:buNone/>
            </a:pPr>
            <a:r>
              <a:rPr lang="en-US" dirty="0" smtClean="0"/>
              <a:t>(2) Goals      	(4) Standards		   </a:t>
            </a:r>
            <a:r>
              <a:rPr lang="en-US" dirty="0" smtClean="0">
                <a:solidFill>
                  <a:srgbClr val="FF0000"/>
                </a:solidFill>
              </a:rPr>
              <a:t>Rating</a:t>
            </a:r>
            <a:r>
              <a:rPr lang="en-US" dirty="0" smtClean="0"/>
              <a:t>		                   					       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							       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6000" dirty="0" smtClean="0">
                <a:solidFill>
                  <a:schemeClr val="accent2"/>
                </a:solidFill>
              </a:rPr>
              <a:t>  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6" name="Plus 5"/>
          <p:cNvSpPr/>
          <p:nvPr/>
        </p:nvSpPr>
        <p:spPr bwMode="auto">
          <a:xfrm>
            <a:off x="2002808" y="4609530"/>
            <a:ext cx="716507" cy="709685"/>
          </a:xfrm>
          <a:prstGeom prst="mathPlus">
            <a:avLst/>
          </a:prstGeom>
          <a:solidFill>
            <a:schemeClr val="tx1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59206" y="3821372"/>
            <a:ext cx="2818262" cy="2361063"/>
          </a:xfrm>
          <a:prstGeom prst="rect">
            <a:avLst/>
          </a:prstGeom>
          <a:solidFill>
            <a:srgbClr val="00B050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4394" y="3903249"/>
            <a:ext cx="2347415" cy="2170005"/>
          </a:xfrm>
          <a:prstGeom prst="rect">
            <a:avLst/>
          </a:prstGeom>
          <a:solidFill>
            <a:schemeClr val="bg1"/>
          </a:solidFill>
        </p:spPr>
        <p:txBody>
          <a:bodyPr wrap="square" lIns="9144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334B9C"/>
              </a:solidFill>
              <a:latin typeface="Century Gothic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334B9C"/>
                </a:solidFill>
                <a:latin typeface="Century Gothic" pitchFamily="34" charset="0"/>
              </a:rPr>
              <a:t>Curriculum,  Planning and Assessment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334B9C"/>
                </a:solidFill>
                <a:latin typeface="Century Gothic" pitchFamily="34" charset="0"/>
              </a:rPr>
              <a:t>Teaching All Students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334B9C"/>
                </a:solidFill>
                <a:latin typeface="Century Gothic" pitchFamily="34" charset="0"/>
              </a:rPr>
              <a:t>Family &amp; Community    Engagement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334B9C"/>
                </a:solidFill>
                <a:latin typeface="Century Gothic" pitchFamily="34" charset="0"/>
              </a:rPr>
              <a:t>Professional Culture</a:t>
            </a:r>
          </a:p>
          <a:p>
            <a:pPr algn="ctr">
              <a:spcAft>
                <a:spcPts val="600"/>
              </a:spcAft>
            </a:pPr>
            <a:endParaRPr lang="en-US" sz="2400" b="1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  <p:sp>
        <p:nvSpPr>
          <p:cNvPr id="9" name="Equal 8"/>
          <p:cNvSpPr/>
          <p:nvPr/>
        </p:nvSpPr>
        <p:spPr bwMode="auto">
          <a:xfrm>
            <a:off x="6015241" y="4510571"/>
            <a:ext cx="634621" cy="743810"/>
          </a:xfrm>
          <a:prstGeom prst="mathEqual">
            <a:avLst/>
          </a:prstGeom>
          <a:solidFill>
            <a:schemeClr val="tx1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64824" y="3794066"/>
            <a:ext cx="2060812" cy="2388369"/>
          </a:xfrm>
          <a:prstGeom prst="rect">
            <a:avLst/>
          </a:prstGeom>
          <a:solidFill>
            <a:srgbClr val="CED6ED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4824" y="3991968"/>
            <a:ext cx="2060811" cy="2176820"/>
          </a:xfrm>
          <a:prstGeom prst="rect">
            <a:avLst/>
          </a:prstGeom>
          <a:noFill/>
        </p:spPr>
        <p:txBody>
          <a:bodyPr wrap="square" lIns="91440" rtlCol="0" anchor="ctr">
            <a:no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4B9C"/>
                </a:solidFill>
                <a:latin typeface="Century Gothic" pitchFamily="34" charset="0"/>
              </a:rPr>
              <a:t>Exemplary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4B9C"/>
                </a:solidFill>
                <a:latin typeface="Century Gothic" pitchFamily="34" charset="0"/>
              </a:rPr>
              <a:t>Proficient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4B9C"/>
                </a:solidFill>
                <a:latin typeface="Century Gothic" pitchFamily="34" charset="0"/>
              </a:rPr>
              <a:t>Needs   Improvement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4B9C"/>
                </a:solidFill>
                <a:latin typeface="Century Gothic" pitchFamily="34" charset="0"/>
              </a:rPr>
              <a:t>Unsatisfactory</a:t>
            </a:r>
          </a:p>
          <a:p>
            <a:pPr>
              <a:spcAft>
                <a:spcPts val="600"/>
              </a:spcAft>
            </a:pPr>
            <a:endParaRPr lang="en-US" b="1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3773" y="3916896"/>
            <a:ext cx="1839035" cy="22655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55" y="4275154"/>
            <a:ext cx="1323833" cy="1798100"/>
          </a:xfrm>
          <a:prstGeom prst="rect">
            <a:avLst/>
          </a:prstGeom>
          <a:noFill/>
        </p:spPr>
        <p:txBody>
          <a:bodyPr wrap="square" lIns="9144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785" y="3991969"/>
            <a:ext cx="1433015" cy="19448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Century Gothic" pitchFamily="34" charset="0"/>
              </a:rPr>
              <a:t>Student Learning</a:t>
            </a:r>
          </a:p>
          <a:p>
            <a:pPr algn="ctr"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b="1" dirty="0" smtClean="0">
                <a:latin typeface="Century Gothic" pitchFamily="34" charset="0"/>
              </a:rPr>
              <a:t>Professional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latin typeface="Century Gothic" pitchFamily="34" charset="0"/>
              </a:rPr>
              <a:t>Practice</a:t>
            </a:r>
          </a:p>
        </p:txBody>
      </p:sp>
      <p:sp>
        <p:nvSpPr>
          <p:cNvPr id="16" name="5-Point Star 15"/>
          <p:cNvSpPr/>
          <p:nvPr/>
        </p:nvSpPr>
        <p:spPr bwMode="auto">
          <a:xfrm>
            <a:off x="163773" y="4152330"/>
            <a:ext cx="232012" cy="457200"/>
          </a:xfrm>
          <a:prstGeom prst="star5">
            <a:avLst/>
          </a:prstGeom>
          <a:solidFill>
            <a:srgbClr val="CED6ED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163773" y="5001903"/>
            <a:ext cx="232012" cy="457200"/>
          </a:xfrm>
          <a:prstGeom prst="star5">
            <a:avLst/>
          </a:prstGeom>
          <a:solidFill>
            <a:srgbClr val="CED6ED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88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Today’s Agenda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603253" y="1389066"/>
            <a:ext cx="8174039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3200" b="0" dirty="0" smtClean="0">
                <a:solidFill>
                  <a:schemeClr val="tx1"/>
                </a:solidFill>
              </a:rPr>
              <a:t>Brief Overview &amp; Key Changes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Rubric </a:t>
            </a:r>
            <a:r>
              <a:rPr lang="en-US" dirty="0">
                <a:solidFill>
                  <a:schemeClr val="tx1"/>
                </a:solidFill>
              </a:rPr>
              <a:t>of Effective </a:t>
            </a:r>
            <a:r>
              <a:rPr lang="en-US" dirty="0" smtClean="0">
                <a:solidFill>
                  <a:schemeClr val="tx1"/>
                </a:solidFill>
              </a:rPr>
              <a:t>Teaching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5 -Step Cycle</a:t>
            </a:r>
            <a:endParaRPr lang="en-US" dirty="0">
              <a:solidFill>
                <a:schemeClr val="tx1"/>
              </a:solidFill>
            </a:endParaRP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EDFS Online System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Ratings &amp; Plans</a:t>
            </a:r>
          </a:p>
          <a:p>
            <a:pPr marL="457200" lvl="1" indent="-457200">
              <a:buFont typeface="Wingdings" pitchFamily="2" charset="2"/>
              <a:buChar char="ü"/>
            </a:pPr>
            <a:r>
              <a:rPr lang="en-US" sz="3200" b="1" dirty="0" smtClean="0">
                <a:solidFill>
                  <a:schemeClr val="folHlink"/>
                </a:solidFill>
              </a:rPr>
              <a:t>Self-Assessment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 marL="342860" lvl="1" indent="-342860">
              <a:buFont typeface="Wingdings" pitchFamily="2" charset="2"/>
              <a:buChar char="ü"/>
            </a:pPr>
            <a:r>
              <a:rPr lang="en-US" altLang="ja-JP" sz="3200" dirty="0" smtClean="0">
                <a:solidFill>
                  <a:schemeClr val="tx1"/>
                </a:solidFill>
              </a:rPr>
              <a:t>Goal Writing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marL="342860" indent="-342860">
              <a:buFont typeface="Wingdings" pitchFamily="2" charset="2"/>
              <a:buChar char="ü"/>
            </a:pPr>
            <a:r>
              <a:rPr lang="en-US" sz="3200" b="0" dirty="0" smtClean="0">
                <a:solidFill>
                  <a:schemeClr val="tx1"/>
                </a:solidFill>
              </a:rPr>
              <a:t>Using EDFS</a:t>
            </a:r>
            <a:endParaRPr lang="en-US" sz="3200" b="0" dirty="0">
              <a:solidFill>
                <a:schemeClr val="tx1"/>
              </a:solidFill>
            </a:endParaRPr>
          </a:p>
          <a:p>
            <a:pPr marL="342860" indent="-342860">
              <a:buFont typeface="Wingdings" pitchFamily="2" charset="2"/>
              <a:buChar char="ü"/>
            </a:pPr>
            <a:endParaRPr lang="en-US" sz="2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86" y="4806127"/>
            <a:ext cx="2947729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smtClean="0"/>
              <a:t>Understanding Self-Assessment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994971"/>
              </p:ext>
            </p:extLst>
          </p:nvPr>
        </p:nvGraphicFramePr>
        <p:xfrm>
          <a:off x="603253" y="1585913"/>
          <a:ext cx="8174039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3198816" y="1517651"/>
            <a:ext cx="2860675" cy="1298575"/>
          </a:xfrm>
          <a:prstGeom prst="ellipse">
            <a:avLst/>
          </a:prstGeom>
          <a:solidFill>
            <a:srgbClr val="7030A0">
              <a:alpha val="0"/>
            </a:srgbClr>
          </a:solidFill>
          <a:ln w="444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2" name="Cloud Callout 1"/>
          <p:cNvSpPr/>
          <p:nvPr/>
        </p:nvSpPr>
        <p:spPr bwMode="auto">
          <a:xfrm>
            <a:off x="6288091" y="971552"/>
            <a:ext cx="2627312" cy="1966912"/>
          </a:xfrm>
          <a:prstGeom prst="cloudCallout">
            <a:avLst>
              <a:gd name="adj1" fmla="val -56960"/>
              <a:gd name="adj2" fmla="val 14032"/>
            </a:avLst>
          </a:prstGeom>
          <a:solidFill>
            <a:srgbClr val="7030A0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29" tIns="45714" rIns="91429" bIns="45714" rtlCol="0" anchor="ctr"/>
          <a:lstStyle/>
          <a:p>
            <a:pPr algn="ctr" defTabSz="914293"/>
            <a:r>
              <a:rPr lang="en-US" dirty="0" smtClean="0">
                <a:solidFill>
                  <a:schemeClr val="bg1"/>
                </a:solidFill>
              </a:rPr>
              <a:t>What are my strengths and areas for development?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9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smtClean="0"/>
              <a:t>Understanding Self-Assessment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Consider: </a:t>
            </a:r>
          </a:p>
          <a:p>
            <a:r>
              <a:rPr lang="en-US" dirty="0"/>
              <a:t>School Priorities</a:t>
            </a:r>
          </a:p>
          <a:p>
            <a:r>
              <a:rPr lang="en-US" dirty="0" smtClean="0"/>
              <a:t>District </a:t>
            </a:r>
          </a:p>
          <a:p>
            <a:pPr marL="0" indent="0">
              <a:buNone/>
            </a:pPr>
            <a:r>
              <a:rPr lang="en-US" b="0" dirty="0" smtClean="0"/>
              <a:t>	</a:t>
            </a:r>
            <a:r>
              <a:rPr lang="en-US" sz="1800" b="0" dirty="0" smtClean="0"/>
              <a:t>Rigor through Common Core Shifts	Standard I</a:t>
            </a:r>
          </a:p>
          <a:p>
            <a:pPr marL="0" indent="0">
              <a:buNone/>
            </a:pPr>
            <a:r>
              <a:rPr lang="en-US" sz="1800" b="0" dirty="0"/>
              <a:t>	</a:t>
            </a:r>
            <a:r>
              <a:rPr lang="en-US" sz="1800" b="0" dirty="0" smtClean="0"/>
              <a:t>Using Data &amp; Differentiation		Standard II</a:t>
            </a:r>
          </a:p>
          <a:p>
            <a:pPr marL="0" indent="0">
              <a:buNone/>
            </a:pPr>
            <a:r>
              <a:rPr lang="en-US" sz="1800" b="0" dirty="0"/>
              <a:t>	</a:t>
            </a:r>
            <a:r>
              <a:rPr lang="en-US" sz="1800" b="0" dirty="0" smtClean="0"/>
              <a:t>Family &amp; Community Engagement	Standard III</a:t>
            </a:r>
          </a:p>
          <a:p>
            <a:pPr marL="0" indent="0">
              <a:buNone/>
            </a:pPr>
            <a:r>
              <a:rPr lang="en-US" sz="1800" b="0" dirty="0"/>
              <a:t>	</a:t>
            </a:r>
            <a:r>
              <a:rPr lang="en-US" sz="1800" b="0" dirty="0" smtClean="0"/>
              <a:t>Educator Effectiveness			Standard IV</a:t>
            </a:r>
          </a:p>
          <a:p>
            <a:r>
              <a:rPr lang="en-US" dirty="0" smtClean="0"/>
              <a:t>Student learning strengths &amp; needs</a:t>
            </a:r>
          </a:p>
          <a:p>
            <a:r>
              <a:rPr lang="en-US" dirty="0" smtClean="0"/>
              <a:t>Professional practice in relation to the standards outlined in the rubric</a:t>
            </a:r>
          </a:p>
          <a:p>
            <a:pPr marL="22857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b="0" smtClean="0">
                <a:latin typeface="Century Gothic" pitchFamily="34" charset="0"/>
                <a:ea typeface="ＭＳ Ｐゴシック" pitchFamily="34" charset="-128"/>
              </a:rPr>
              <a:t>Teacher Rubric At-A-Glance</a:t>
            </a:r>
            <a:br>
              <a:rPr b="0" smtClean="0">
                <a:latin typeface="Century Gothic" pitchFamily="34" charset="0"/>
                <a:ea typeface="ＭＳ Ｐゴシック" pitchFamily="34" charset="-128"/>
              </a:rPr>
            </a:br>
            <a:endParaRPr b="0" smtClean="0"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76803" name="Table Placeholder 2"/>
          <p:cNvSpPr>
            <a:spLocks noGrp="1" noTextEdit="1"/>
          </p:cNvSpPr>
          <p:nvPr>
            <p:ph type="tbl" idx="1"/>
          </p:nvPr>
        </p:nvSpPr>
        <p:spPr>
          <a:xfrm>
            <a:off x="354013" y="1293813"/>
            <a:ext cx="8440737" cy="5097462"/>
          </a:xfrm>
        </p:spPr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762933"/>
              </p:ext>
            </p:extLst>
          </p:nvPr>
        </p:nvGraphicFramePr>
        <p:xfrm>
          <a:off x="0" y="822325"/>
          <a:ext cx="9144000" cy="6069013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87312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Standard I: Curriculum, Planning, and Assessment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Standard II: Teaching All Students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Standard III: Family and Community Engagement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Standard IV: Professional Culture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A. Curriculum and Planning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Subject Matter Knowledge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Child and Adolescent Development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Rigorous Standards-Based Unit Design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Well-Structured Lessons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A. Instruction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Quality of Effort and Work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Student Engagement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Meeting Diverse Needs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A. Engagement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Parent/Family Engagement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A. Reflection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Reflective Practice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Goal Setting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B. Professional Growth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Professional Learning and Growth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B. Assessment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Variety of Assessment Methods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Adjustments to Practice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B. Assessment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Safe Learning Environment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Collaborative Learning Environment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Student Motivation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B. Assessment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Learning Expectations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Curriculum Support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C. Collaboration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Professional Collaboration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C. Analysis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Analysis and Conclusions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Sharing Conclusions With Colleagues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Sharing Conclusions With Students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C. Analysis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Respects Differences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Maintains Respectful Environment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C. Analysis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Two-Way Communication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Culturally Proficient Communication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D. Decision-making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Decision-making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E. Shared Responsibility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Shared Responsibility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D. Expectations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Clear Expectations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High Expectations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Access to Knowledge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F. Professional  Responsibility Indicator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Judgment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Arial" charset="0"/>
                        </a:rPr>
                        <a:t>Reliability and Responsibility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1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Self-Assessment in EDFS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113" y="1585913"/>
            <a:ext cx="4287175" cy="4838700"/>
          </a:xfrm>
        </p:spPr>
        <p:txBody>
          <a:bodyPr/>
          <a:lstStyle/>
          <a:p>
            <a:r>
              <a:rPr lang="en-US" dirty="0" smtClean="0"/>
              <a:t>Educator submits a </a:t>
            </a:r>
            <a:r>
              <a:rPr lang="en-US" i="1" dirty="0" smtClean="0"/>
              <a:t>summary</a:t>
            </a:r>
            <a:r>
              <a:rPr lang="en-US" b="0" i="1" dirty="0" smtClean="0"/>
              <a:t> </a:t>
            </a:r>
            <a:r>
              <a:rPr lang="en-US" dirty="0" smtClean="0"/>
              <a:t>of strengths and areas of need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Educator will not submit a full rubric used for self-assessment; this aspect of self-assessment is private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91" b="36552"/>
          <a:stretch/>
        </p:blipFill>
        <p:spPr bwMode="auto">
          <a:xfrm>
            <a:off x="628650" y="1737208"/>
            <a:ext cx="3143250" cy="451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371600" y="3676650"/>
            <a:ext cx="1466850" cy="239954"/>
          </a:xfrm>
          <a:prstGeom prst="rect">
            <a:avLst/>
          </a:prstGeom>
          <a:solidFill>
            <a:schemeClr val="accent6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89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Today’s Agenda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603253" y="1389066"/>
            <a:ext cx="8174039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3200" b="0" dirty="0" smtClean="0">
                <a:solidFill>
                  <a:schemeClr val="tx1"/>
                </a:solidFill>
              </a:rPr>
              <a:t>Brief Overview &amp; Key Changes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Rubric </a:t>
            </a:r>
            <a:r>
              <a:rPr lang="en-US" dirty="0">
                <a:solidFill>
                  <a:schemeClr val="tx1"/>
                </a:solidFill>
              </a:rPr>
              <a:t>of Effective </a:t>
            </a:r>
            <a:r>
              <a:rPr lang="en-US" dirty="0" smtClean="0">
                <a:solidFill>
                  <a:schemeClr val="tx1"/>
                </a:solidFill>
              </a:rPr>
              <a:t>Teaching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5 -Step Cycle</a:t>
            </a:r>
            <a:endParaRPr lang="en-US" dirty="0">
              <a:solidFill>
                <a:schemeClr val="tx1"/>
              </a:solidFill>
            </a:endParaRP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EDFS Online System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Ratings &amp; Plans</a:t>
            </a:r>
          </a:p>
          <a:p>
            <a:pPr marL="457200" lvl="1" indent="-457200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</a:rPr>
              <a:t>Self-Assessment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342860" lvl="1" indent="-342860">
              <a:buFont typeface="Wingdings" pitchFamily="2" charset="2"/>
              <a:buChar char="ü"/>
            </a:pPr>
            <a:r>
              <a:rPr lang="en-US" altLang="ja-JP" sz="3200" b="1" dirty="0" smtClean="0">
                <a:solidFill>
                  <a:schemeClr val="folHlink"/>
                </a:solidFill>
              </a:rPr>
              <a:t>Goal Writing</a:t>
            </a:r>
          </a:p>
          <a:p>
            <a:pPr marL="342860" lvl="1" indent="-342860">
              <a:buFont typeface="Wingdings" pitchFamily="2" charset="2"/>
              <a:buChar char="ü"/>
            </a:pPr>
            <a:r>
              <a:rPr lang="en-US" sz="3200" b="0" dirty="0" smtClean="0">
                <a:solidFill>
                  <a:schemeClr val="tx1"/>
                </a:solidFill>
              </a:rPr>
              <a:t>Using EDFS</a:t>
            </a:r>
            <a:endParaRPr lang="en-US" sz="3200" b="0" dirty="0">
              <a:solidFill>
                <a:schemeClr val="tx1"/>
              </a:solidFill>
            </a:endParaRPr>
          </a:p>
          <a:p>
            <a:pPr marL="342860" indent="-342860">
              <a:buFont typeface="Wingdings" pitchFamily="2" charset="2"/>
              <a:buChar char="ü"/>
            </a:pPr>
            <a:endParaRPr lang="en-US" sz="2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86" y="4806127"/>
            <a:ext cx="2947729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dirty="0" smtClean="0"/>
              <a:t>Objectives for today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04417" y="2153381"/>
            <a:ext cx="4994275" cy="3944319"/>
          </a:xfrm>
        </p:spPr>
        <p:txBody>
          <a:bodyPr/>
          <a:lstStyle/>
          <a:p>
            <a:pPr marL="457200">
              <a:spcAft>
                <a:spcPts val="0"/>
              </a:spcAft>
            </a:pPr>
            <a:r>
              <a:rPr lang="en-US" sz="2000" b="0" dirty="0" smtClean="0"/>
              <a:t>Draft your self-assessment summary</a:t>
            </a:r>
          </a:p>
          <a:p>
            <a:pPr marL="457200">
              <a:spcAft>
                <a:spcPts val="0"/>
              </a:spcAft>
            </a:pPr>
            <a:endParaRPr lang="en-US" sz="800" b="0" dirty="0" smtClean="0"/>
          </a:p>
          <a:p>
            <a:pPr marL="457200">
              <a:spcAft>
                <a:spcPts val="0"/>
              </a:spcAft>
            </a:pPr>
            <a:endParaRPr lang="en-US" sz="800" b="0" dirty="0" smtClean="0"/>
          </a:p>
          <a:p>
            <a:pPr marL="457200">
              <a:spcAft>
                <a:spcPts val="0"/>
              </a:spcAft>
            </a:pPr>
            <a:r>
              <a:rPr lang="en-US" sz="2000" b="0" dirty="0" smtClean="0"/>
              <a:t>Draft or revise student learning and professional practice goals and action plans.</a:t>
            </a:r>
          </a:p>
          <a:p>
            <a:pPr marL="114340" indent="0">
              <a:spcAft>
                <a:spcPts val="0"/>
              </a:spcAft>
              <a:buNone/>
            </a:pPr>
            <a:endParaRPr lang="en-US" sz="800" b="0" dirty="0" smtClean="0"/>
          </a:p>
          <a:p>
            <a:pPr marL="114340" indent="0">
              <a:spcAft>
                <a:spcPts val="0"/>
              </a:spcAft>
              <a:buNone/>
            </a:pPr>
            <a:endParaRPr lang="en-US" sz="800" b="0" dirty="0" smtClean="0"/>
          </a:p>
          <a:p>
            <a:pPr marL="457240" indent="-342900">
              <a:spcAft>
                <a:spcPts val="0"/>
              </a:spcAft>
            </a:pPr>
            <a:r>
              <a:rPr lang="en-US" sz="2000" b="0" dirty="0" smtClean="0"/>
              <a:t>Understand how to enter the self-assessment and goals into the EDFS</a:t>
            </a:r>
          </a:p>
          <a:p>
            <a:pPr marL="457240" indent="-342900">
              <a:spcAft>
                <a:spcPts val="0"/>
              </a:spcAft>
            </a:pPr>
            <a:endParaRPr lang="en-US" sz="2000" b="0" dirty="0" smtClean="0"/>
          </a:p>
          <a:p>
            <a:pPr marL="457240" indent="-342900">
              <a:spcAft>
                <a:spcPts val="0"/>
              </a:spcAft>
            </a:pPr>
            <a:r>
              <a:rPr lang="en-US" sz="2000" b="0" dirty="0" smtClean="0"/>
              <a:t>Understand how to access more resources</a:t>
            </a:r>
          </a:p>
          <a:p>
            <a:pPr marL="114340" indent="0">
              <a:spcAft>
                <a:spcPts val="1200"/>
              </a:spcAft>
              <a:buNone/>
            </a:pPr>
            <a:endParaRPr lang="en-US" sz="2000" b="0" dirty="0" smtClean="0"/>
          </a:p>
          <a:p>
            <a:pPr marL="687413" lvl="1" indent="0">
              <a:spcAft>
                <a:spcPts val="600"/>
              </a:spcAft>
              <a:buNone/>
            </a:pPr>
            <a:endParaRPr lang="en-US" sz="1800" b="0" dirty="0" smtClean="0"/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13316" name="Picture 3" descr="Boy, teac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r="4820"/>
          <a:stretch>
            <a:fillRect/>
          </a:stretch>
        </p:blipFill>
        <p:spPr bwMode="auto">
          <a:xfrm>
            <a:off x="5422900" y="2497756"/>
            <a:ext cx="32766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194" y="1278640"/>
            <a:ext cx="8358306" cy="791570"/>
          </a:xfrm>
          <a:prstGeom prst="rect">
            <a:avLst/>
          </a:prstGeom>
          <a:noFill/>
        </p:spPr>
        <p:txBody>
          <a:bodyPr wrap="square" lIns="9144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If we have done our job today, you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will: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smtClean="0"/>
              <a:t>Understanding Goal Setting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003403"/>
              </p:ext>
            </p:extLst>
          </p:nvPr>
        </p:nvGraphicFramePr>
        <p:xfrm>
          <a:off x="603253" y="1585913"/>
          <a:ext cx="8174039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5540379" y="3000376"/>
            <a:ext cx="2284413" cy="1298575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7" name="Cloud Callout 6"/>
          <p:cNvSpPr/>
          <p:nvPr/>
        </p:nvSpPr>
        <p:spPr bwMode="auto">
          <a:xfrm>
            <a:off x="6324603" y="223841"/>
            <a:ext cx="2627312" cy="1966912"/>
          </a:xfrm>
          <a:prstGeom prst="cloudCallout">
            <a:avLst>
              <a:gd name="adj1" fmla="val -12730"/>
              <a:gd name="adj2" fmla="val 93451"/>
            </a:avLst>
          </a:prstGeom>
          <a:solidFill>
            <a:srgbClr val="0070C0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29" tIns="45714" rIns="91429" bIns="45714" rtlCol="0" anchor="ctr"/>
          <a:lstStyle/>
          <a:p>
            <a:pPr algn="ctr" defTabSz="914293"/>
            <a:r>
              <a:rPr lang="en-US" dirty="0" smtClean="0">
                <a:solidFill>
                  <a:schemeClr val="bg1"/>
                </a:solidFill>
              </a:rPr>
              <a:t>Where do I need to grow this year?  Where do I want my students to grow this year?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 txBox="1">
            <a:spLocks noGrp="1"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algn="ctr"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341194" y="1277741"/>
            <a:ext cx="8393373" cy="5443734"/>
          </a:xfrm>
        </p:spPr>
        <p:txBody>
          <a:bodyPr lIns="91429" tIns="45714" rIns="91429" bIns="45714"/>
          <a:lstStyle/>
          <a:p>
            <a:pPr marL="0" indent="0">
              <a:buNone/>
              <a:defRPr/>
            </a:pPr>
            <a:r>
              <a:rPr lang="en-US" sz="2800" dirty="0" smtClean="0"/>
              <a:t>Each educator is responsible for at least:</a:t>
            </a:r>
            <a:endParaRPr lang="en-US" altLang="ja-JP" sz="2800" dirty="0"/>
          </a:p>
          <a:p>
            <a:pPr lvl="1"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chemeClr val="tx1"/>
                </a:solidFill>
              </a:rPr>
              <a:t> One </a:t>
            </a:r>
            <a:r>
              <a:rPr lang="en-US" dirty="0">
                <a:solidFill>
                  <a:schemeClr val="tx1"/>
                </a:solidFill>
              </a:rPr>
              <a:t>goal for </a:t>
            </a:r>
            <a:r>
              <a:rPr lang="en-US" b="1" u="sng" dirty="0">
                <a:solidFill>
                  <a:schemeClr val="tx1"/>
                </a:solidFill>
              </a:rPr>
              <a:t>student learning</a:t>
            </a:r>
            <a:r>
              <a:rPr lang="en-US" dirty="0">
                <a:solidFill>
                  <a:schemeClr val="tx1"/>
                </a:solidFill>
              </a:rPr>
              <a:t>, growth and </a:t>
            </a:r>
            <a:r>
              <a:rPr lang="en-US" dirty="0" smtClean="0">
                <a:solidFill>
                  <a:schemeClr val="tx1"/>
                </a:solidFill>
              </a:rPr>
              <a:t>achievement</a:t>
            </a:r>
          </a:p>
          <a:p>
            <a:pPr lvl="3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Using baseline student data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chemeClr val="tx1"/>
                </a:solidFill>
              </a:rPr>
              <a:t> One goal for </a:t>
            </a:r>
            <a:r>
              <a:rPr lang="en-US" b="1" u="sng" dirty="0" smtClean="0">
                <a:solidFill>
                  <a:schemeClr val="tx1"/>
                </a:solidFill>
              </a:rPr>
              <a:t>professional practice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Written to support the achievement of the student learning goal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Linked to an element of the rubric</a:t>
            </a:r>
            <a:endParaRPr lang="en-US" sz="2400" b="0" dirty="0" smtClean="0"/>
          </a:p>
          <a:p>
            <a:pPr marL="0" indent="0">
              <a:spcAft>
                <a:spcPts val="0"/>
              </a:spcAft>
              <a:buNone/>
              <a:defRPr/>
            </a:pPr>
            <a:endParaRPr lang="en-US" sz="600" b="0" dirty="0" smtClean="0"/>
          </a:p>
          <a:p>
            <a:pPr marL="0" indent="0">
              <a:spcAft>
                <a:spcPts val="0"/>
              </a:spcAft>
              <a:buNone/>
              <a:defRPr/>
            </a:pPr>
            <a:endParaRPr lang="en-US" sz="600" b="0" dirty="0" smtClean="0"/>
          </a:p>
          <a:p>
            <a:pPr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0" dirty="0" smtClean="0"/>
              <a:t>Consider</a:t>
            </a:r>
            <a:r>
              <a:rPr lang="en-US" sz="2800" dirty="0" smtClean="0"/>
              <a:t> </a:t>
            </a:r>
            <a:r>
              <a:rPr lang="en-US" sz="2800" dirty="0"/>
              <a:t>team, grade, or department </a:t>
            </a:r>
            <a:r>
              <a:rPr lang="en-US" sz="2800" dirty="0" smtClean="0"/>
              <a:t>goals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800" dirty="0" smtClean="0"/>
          </a:p>
          <a:p>
            <a:pPr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Educator proposes</a:t>
            </a:r>
            <a:r>
              <a:rPr lang="en-US" sz="2800" dirty="0"/>
              <a:t> </a:t>
            </a:r>
            <a:r>
              <a:rPr lang="en-US" sz="2800" dirty="0" smtClean="0"/>
              <a:t>by October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, </a:t>
            </a:r>
            <a:r>
              <a:rPr lang="en-US" sz="2800" dirty="0"/>
              <a:t>s</a:t>
            </a:r>
            <a:r>
              <a:rPr lang="en-US" sz="2800" dirty="0" smtClean="0"/>
              <a:t>upervisor approves</a:t>
            </a:r>
            <a:endParaRPr lang="en-US" sz="2800" dirty="0"/>
          </a:p>
          <a:p>
            <a:pPr>
              <a:lnSpc>
                <a:spcPct val="50000"/>
              </a:lnSpc>
              <a:buFont typeface="Wingdings" charset="2"/>
              <a:buNone/>
              <a:defRPr/>
            </a:pP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ED6ED"/>
          </a:solidFill>
          <a:ln w="76200">
            <a:solidFill>
              <a:srgbClr val="899ACE"/>
            </a:solidFill>
            <a:miter lim="800000"/>
            <a:headEnd/>
            <a:tailEnd/>
          </a:ln>
        </p:spPr>
        <p:txBody>
          <a:bodyPr lIns="457146" tIns="0" rIns="455274" bIns="0" anchor="b"/>
          <a:lstStyle/>
          <a:p>
            <a:pPr>
              <a:lnSpc>
                <a:spcPts val="2800"/>
              </a:lnSpc>
            </a:pPr>
            <a:r>
              <a:rPr lang="en-US" sz="2800" b="1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Proposing and Setting Goals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4294967295"/>
          </p:nvPr>
        </p:nvSpPr>
        <p:spPr>
          <a:xfrm>
            <a:off x="457199" y="1600205"/>
            <a:ext cx="3473355" cy="4363868"/>
          </a:xfrm>
        </p:spPr>
        <p:txBody>
          <a:bodyPr lIns="91429" tIns="45714" rIns="91429" bIns="45714"/>
          <a:lstStyle/>
          <a:p>
            <a:pPr>
              <a:buFont typeface="Wingdings" charset="2"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32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pecific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  <a:p>
            <a:pPr>
              <a:buFont typeface="Wingdings" charset="2"/>
              <a:buNone/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3200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easurable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     </a:t>
            </a:r>
          </a:p>
          <a:p>
            <a:pPr>
              <a:buFont typeface="Wingdings" charset="2"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2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ttainable</a:t>
            </a:r>
            <a:endParaRPr lang="en-US" sz="3200" b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charset="2"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32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esults-Focused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charset="2"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32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ime-bound</a:t>
            </a:r>
            <a:endParaRPr lang="en-US" sz="3200" b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charset="2"/>
              <a:buNone/>
              <a:defRPr/>
            </a:pPr>
            <a:endParaRPr lang="en-US" sz="1200" b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ED6ED"/>
          </a:solidFill>
          <a:ln w="76200">
            <a:solidFill>
              <a:srgbClr val="899ACE"/>
            </a:solidFill>
            <a:miter lim="800000"/>
            <a:headEnd/>
            <a:tailEnd/>
          </a:ln>
        </p:spPr>
        <p:txBody>
          <a:bodyPr lIns="457146" tIns="0" rIns="455274" bIns="0" anchor="b"/>
          <a:lstStyle/>
          <a:p>
            <a:pPr>
              <a:lnSpc>
                <a:spcPts val="2800"/>
              </a:lnSpc>
            </a:pPr>
            <a:r>
              <a:rPr lang="en-US" sz="2800" b="1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Attributes of a Strong Goal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80931" y="1364773"/>
            <a:ext cx="4162568" cy="4367283"/>
          </a:xfrm>
          <a:prstGeom prst="rect">
            <a:avLst/>
          </a:prstGeom>
          <a:noFill/>
        </p:spPr>
        <p:txBody>
          <a:bodyPr wrap="square" lIns="9144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Make sure the goal </a:t>
            </a:r>
            <a:endParaRPr lang="en-US" sz="2800" dirty="0" smtClean="0">
              <a:solidFill>
                <a:schemeClr val="tx2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is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written clearly enough 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so that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both </a:t>
            </a:r>
            <a:r>
              <a:rPr lang="en-US" sz="2800" i="1" dirty="0">
                <a:solidFill>
                  <a:schemeClr val="tx2"/>
                </a:solidFill>
                <a:latin typeface="+mn-lt"/>
              </a:rPr>
              <a:t>you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i="1" dirty="0">
                <a:solidFill>
                  <a:schemeClr val="tx2"/>
                </a:solidFill>
                <a:latin typeface="+mn-lt"/>
              </a:rPr>
              <a:t>and your evaluator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can determine your degree of success in meeting the goal!  </a:t>
            </a:r>
          </a:p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Proposal in EDFS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815" y="1585913"/>
            <a:ext cx="5515474" cy="4838700"/>
          </a:xfrm>
        </p:spPr>
        <p:txBody>
          <a:bodyPr/>
          <a:lstStyle/>
          <a:p>
            <a:r>
              <a:rPr lang="en-US" dirty="0" smtClean="0"/>
              <a:t>Propose one student learning and one professional practice goal</a:t>
            </a:r>
          </a:p>
          <a:p>
            <a:r>
              <a:rPr lang="en-US" dirty="0" smtClean="0"/>
              <a:t>Evaluator will accept or return goals for revision</a:t>
            </a:r>
          </a:p>
          <a:p>
            <a:r>
              <a:rPr lang="en-US" dirty="0" smtClean="0"/>
              <a:t>Templates are included in the EDFS to support goal-writing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4044" r="64748" b="26103"/>
          <a:stretch/>
        </p:blipFill>
        <p:spPr bwMode="auto">
          <a:xfrm>
            <a:off x="346364" y="1316182"/>
            <a:ext cx="2244436" cy="495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6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Self-Assessment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99" y="1562163"/>
            <a:ext cx="8173440" cy="48387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Self-Assessment is an opportunity for personal reflection on student learning and practice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dirty="0" smtClean="0"/>
              <a:t>Directions:</a:t>
            </a:r>
          </a:p>
          <a:p>
            <a:r>
              <a:rPr lang="en-US" b="0" dirty="0" smtClean="0"/>
              <a:t>Complete the Self-Assessment worksheet</a:t>
            </a:r>
          </a:p>
          <a:p>
            <a:pPr marL="0" indent="0">
              <a:buNone/>
            </a:pPr>
            <a:r>
              <a:rPr lang="en-US" b="0" dirty="0"/>
              <a:t>	-</a:t>
            </a:r>
            <a:r>
              <a:rPr lang="en-US" b="0" dirty="0" smtClean="0"/>
              <a:t>Review district priorities </a:t>
            </a:r>
          </a:p>
          <a:p>
            <a:pPr marL="0" indent="0">
              <a:buNone/>
            </a:pPr>
            <a:r>
              <a:rPr lang="en-US" b="0" dirty="0" smtClean="0"/>
              <a:t>	</a:t>
            </a:r>
            <a:r>
              <a:rPr lang="en-US" b="0" dirty="0"/>
              <a:t>-</a:t>
            </a:r>
            <a:r>
              <a:rPr lang="en-US" b="0" dirty="0" smtClean="0"/>
              <a:t>Consider school priorities</a:t>
            </a:r>
          </a:p>
          <a:p>
            <a:pPr marL="0" indent="0">
              <a:buNone/>
            </a:pPr>
            <a:r>
              <a:rPr lang="en-US" b="0" dirty="0" smtClean="0"/>
              <a:t>	-Consider student learning needs</a:t>
            </a:r>
          </a:p>
          <a:p>
            <a:pPr marL="0" indent="0">
              <a:buNone/>
            </a:pPr>
            <a:endParaRPr lang="en-US" b="0" dirty="0" smtClean="0"/>
          </a:p>
          <a:p>
            <a:endParaRPr lang="en-US" b="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7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Goals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Directions: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0" dirty="0" smtClean="0"/>
              <a:t>Use the </a:t>
            </a:r>
            <a:r>
              <a:rPr lang="en-US" dirty="0" smtClean="0"/>
              <a:t>Goal Writing </a:t>
            </a:r>
            <a:r>
              <a:rPr lang="en-US" b="0" dirty="0" smtClean="0"/>
              <a:t>worksheet to begin writing student learning and professional practice goals.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0" dirty="0" smtClean="0"/>
              <a:t>To aid your thinking, use the page of sample goals which are linked to a district priority and an element of the rubric.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0" dirty="0" smtClean="0"/>
              <a:t>Complete the </a:t>
            </a:r>
            <a:r>
              <a:rPr lang="en-US" dirty="0" smtClean="0"/>
              <a:t>Action Plan Development </a:t>
            </a:r>
            <a:r>
              <a:rPr lang="en-US" b="0" dirty="0" smtClean="0"/>
              <a:t>worksheet to identify specific steps to reach.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8237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374716"/>
            <a:ext cx="8871045" cy="48387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Progress on 		Ratings on			   </a:t>
            </a:r>
            <a:r>
              <a:rPr lang="en-US" dirty="0" smtClean="0">
                <a:solidFill>
                  <a:srgbClr val="FF0000"/>
                </a:solidFill>
              </a:rPr>
              <a:t>Overall</a:t>
            </a:r>
          </a:p>
          <a:p>
            <a:pPr marL="0" indent="0">
              <a:buNone/>
            </a:pPr>
            <a:r>
              <a:rPr lang="en-US" dirty="0" smtClean="0"/>
              <a:t>(2) Goals      	(4) Standards		   </a:t>
            </a:r>
            <a:r>
              <a:rPr lang="en-US" dirty="0" smtClean="0">
                <a:solidFill>
                  <a:srgbClr val="FF0000"/>
                </a:solidFill>
              </a:rPr>
              <a:t>Rating</a:t>
            </a:r>
            <a:r>
              <a:rPr lang="en-US" dirty="0" smtClean="0"/>
              <a:t>		                   					       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							       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6000" dirty="0" smtClean="0">
                <a:solidFill>
                  <a:schemeClr val="accent2"/>
                </a:solidFill>
              </a:rPr>
              <a:t>  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6" name="Plus 5"/>
          <p:cNvSpPr/>
          <p:nvPr/>
        </p:nvSpPr>
        <p:spPr bwMode="auto">
          <a:xfrm>
            <a:off x="2002808" y="4609530"/>
            <a:ext cx="716507" cy="709685"/>
          </a:xfrm>
          <a:prstGeom prst="mathPlus">
            <a:avLst/>
          </a:prstGeom>
          <a:solidFill>
            <a:schemeClr val="tx1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59206" y="3821372"/>
            <a:ext cx="2818262" cy="2361063"/>
          </a:xfrm>
          <a:prstGeom prst="rect">
            <a:avLst/>
          </a:prstGeom>
          <a:solidFill>
            <a:srgbClr val="00B050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4394" y="3903249"/>
            <a:ext cx="2347415" cy="2170005"/>
          </a:xfrm>
          <a:prstGeom prst="rect">
            <a:avLst/>
          </a:prstGeom>
          <a:solidFill>
            <a:schemeClr val="bg1"/>
          </a:solidFill>
        </p:spPr>
        <p:txBody>
          <a:bodyPr wrap="square" lIns="9144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334B9C"/>
              </a:solidFill>
              <a:latin typeface="Century Gothic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334B9C"/>
                </a:solidFill>
                <a:latin typeface="Century Gothic" pitchFamily="34" charset="0"/>
              </a:rPr>
              <a:t>Curriculum,  Planning and Assessment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334B9C"/>
                </a:solidFill>
                <a:latin typeface="Century Gothic" pitchFamily="34" charset="0"/>
              </a:rPr>
              <a:t>Teaching All Students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334B9C"/>
                </a:solidFill>
                <a:latin typeface="Century Gothic" pitchFamily="34" charset="0"/>
              </a:rPr>
              <a:t>Family &amp; Community    Engagement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334B9C"/>
                </a:solidFill>
                <a:latin typeface="Century Gothic" pitchFamily="34" charset="0"/>
              </a:rPr>
              <a:t>Professional Culture</a:t>
            </a:r>
          </a:p>
          <a:p>
            <a:pPr algn="ctr">
              <a:spcAft>
                <a:spcPts val="600"/>
              </a:spcAft>
            </a:pPr>
            <a:endParaRPr lang="en-US" sz="2400" b="1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  <p:sp>
        <p:nvSpPr>
          <p:cNvPr id="9" name="Equal 8"/>
          <p:cNvSpPr/>
          <p:nvPr/>
        </p:nvSpPr>
        <p:spPr bwMode="auto">
          <a:xfrm>
            <a:off x="6015241" y="4510571"/>
            <a:ext cx="634621" cy="743810"/>
          </a:xfrm>
          <a:prstGeom prst="mathEqual">
            <a:avLst/>
          </a:prstGeom>
          <a:solidFill>
            <a:schemeClr val="tx1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64824" y="3794066"/>
            <a:ext cx="2060812" cy="2388369"/>
          </a:xfrm>
          <a:prstGeom prst="rect">
            <a:avLst/>
          </a:prstGeom>
          <a:solidFill>
            <a:srgbClr val="CED6ED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4824" y="3991968"/>
            <a:ext cx="2060811" cy="2176820"/>
          </a:xfrm>
          <a:prstGeom prst="rect">
            <a:avLst/>
          </a:prstGeom>
          <a:noFill/>
        </p:spPr>
        <p:txBody>
          <a:bodyPr wrap="square" lIns="91440" rtlCol="0" anchor="ctr">
            <a:no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4B9C"/>
                </a:solidFill>
                <a:latin typeface="Century Gothic" pitchFamily="34" charset="0"/>
              </a:rPr>
              <a:t>Exemplary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4B9C"/>
                </a:solidFill>
                <a:latin typeface="Century Gothic" pitchFamily="34" charset="0"/>
              </a:rPr>
              <a:t>Proficient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4B9C"/>
                </a:solidFill>
                <a:latin typeface="Century Gothic" pitchFamily="34" charset="0"/>
              </a:rPr>
              <a:t>Needs   Improvement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4B9C"/>
                </a:solidFill>
                <a:latin typeface="Century Gothic" pitchFamily="34" charset="0"/>
              </a:rPr>
              <a:t>Unsatisfactory</a:t>
            </a:r>
          </a:p>
          <a:p>
            <a:pPr>
              <a:spcAft>
                <a:spcPts val="600"/>
              </a:spcAft>
            </a:pPr>
            <a:endParaRPr lang="en-US" b="1" dirty="0" smtClean="0">
              <a:solidFill>
                <a:srgbClr val="334B9C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3773" y="3916896"/>
            <a:ext cx="1839035" cy="22655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55" y="4275154"/>
            <a:ext cx="1323833" cy="1798100"/>
          </a:xfrm>
          <a:prstGeom prst="rect">
            <a:avLst/>
          </a:prstGeom>
          <a:noFill/>
        </p:spPr>
        <p:txBody>
          <a:bodyPr wrap="square" lIns="9144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785" y="3991969"/>
            <a:ext cx="1433015" cy="19448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Century Gothic" pitchFamily="34" charset="0"/>
              </a:rPr>
              <a:t>Student Learning</a:t>
            </a:r>
          </a:p>
          <a:p>
            <a:pPr algn="ctr"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b="1" dirty="0" smtClean="0">
                <a:latin typeface="Century Gothic" pitchFamily="34" charset="0"/>
              </a:rPr>
              <a:t>Professional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latin typeface="Century Gothic" pitchFamily="34" charset="0"/>
              </a:rPr>
              <a:t>Practice</a:t>
            </a:r>
          </a:p>
        </p:txBody>
      </p:sp>
      <p:sp>
        <p:nvSpPr>
          <p:cNvPr id="16" name="5-Point Star 15"/>
          <p:cNvSpPr/>
          <p:nvPr/>
        </p:nvSpPr>
        <p:spPr bwMode="auto">
          <a:xfrm>
            <a:off x="163773" y="4152330"/>
            <a:ext cx="232012" cy="457200"/>
          </a:xfrm>
          <a:prstGeom prst="star5">
            <a:avLst/>
          </a:prstGeom>
          <a:solidFill>
            <a:srgbClr val="CED6ED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163773" y="5001903"/>
            <a:ext cx="232012" cy="457200"/>
          </a:xfrm>
          <a:prstGeom prst="star5">
            <a:avLst/>
          </a:prstGeom>
          <a:solidFill>
            <a:srgbClr val="CED6ED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38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EDFS: Student Learning Goal Proposal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27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A1149A-3212-4940-AA9B-586C67CB38F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B9C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27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4B9C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2843" r="5455" b="17240"/>
          <a:stretch/>
        </p:blipFill>
        <p:spPr bwMode="auto">
          <a:xfrm>
            <a:off x="47187" y="1399308"/>
            <a:ext cx="9049627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4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EDFS: Action Steps and Plan Development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27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A1149A-3212-4940-AA9B-586C67CB38F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B9C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27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4B9C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t="3511" r="51515" b="48245"/>
          <a:stretch/>
        </p:blipFill>
        <p:spPr bwMode="auto">
          <a:xfrm>
            <a:off x="581890" y="1496290"/>
            <a:ext cx="1662546" cy="399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67249" y="1585913"/>
            <a:ext cx="4110039" cy="4838700"/>
          </a:xfrm>
        </p:spPr>
        <p:txBody>
          <a:bodyPr/>
          <a:lstStyle/>
          <a:p>
            <a:r>
              <a:rPr lang="en-US" dirty="0" smtClean="0"/>
              <a:t>Each goal must have action steps to support educators’ completion of the goal</a:t>
            </a:r>
          </a:p>
          <a:p>
            <a:r>
              <a:rPr lang="en-US" dirty="0" smtClean="0"/>
              <a:t>The action steps develop the plan into actionable steps including </a:t>
            </a:r>
          </a:p>
          <a:p>
            <a:pPr lvl="1"/>
            <a:r>
              <a:rPr lang="en-US" sz="2400" dirty="0" smtClean="0"/>
              <a:t>Actions; </a:t>
            </a:r>
          </a:p>
          <a:p>
            <a:pPr lvl="1"/>
            <a:r>
              <a:rPr lang="en-US" sz="2400" dirty="0" smtClean="0"/>
              <a:t>Supports or resources required; </a:t>
            </a:r>
          </a:p>
          <a:p>
            <a:pPr lvl="1"/>
            <a:r>
              <a:rPr lang="en-US" sz="2400" dirty="0" smtClean="0"/>
              <a:t>Timeline and frequency. </a:t>
            </a:r>
          </a:p>
          <a:p>
            <a:r>
              <a:rPr lang="en-US" dirty="0" smtClean="0"/>
              <a:t>These steps will also be entered into the EDFS</a:t>
            </a:r>
          </a:p>
        </p:txBody>
      </p:sp>
    </p:spTree>
    <p:extLst>
      <p:ext uri="{BB962C8B-B14F-4D97-AF65-F5344CB8AC3E}">
        <p14:creationId xmlns:p14="http://schemas.microsoft.com/office/powerpoint/2010/main" val="5863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Today’s Agenda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603253" y="1389066"/>
            <a:ext cx="8174039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3200" b="0" dirty="0" smtClean="0">
                <a:solidFill>
                  <a:schemeClr val="tx1"/>
                </a:solidFill>
              </a:rPr>
              <a:t>Brief Overview &amp; Key Changes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Rubric </a:t>
            </a:r>
            <a:r>
              <a:rPr lang="en-US" dirty="0">
                <a:solidFill>
                  <a:schemeClr val="tx1"/>
                </a:solidFill>
              </a:rPr>
              <a:t>of Effective </a:t>
            </a:r>
            <a:r>
              <a:rPr lang="en-US" dirty="0" smtClean="0">
                <a:solidFill>
                  <a:schemeClr val="tx1"/>
                </a:solidFill>
              </a:rPr>
              <a:t>Teaching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5 -Step Cycle</a:t>
            </a:r>
            <a:endParaRPr lang="en-US" dirty="0">
              <a:solidFill>
                <a:schemeClr val="tx1"/>
              </a:solidFill>
            </a:endParaRP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EDFS Online System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Ratings &amp; Plans</a:t>
            </a:r>
          </a:p>
          <a:p>
            <a:pPr marL="457200" lvl="1" indent="-457200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</a:rPr>
              <a:t>Self-Assessment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marL="342860" lvl="1" indent="-342860">
              <a:buFont typeface="Wingdings" pitchFamily="2" charset="2"/>
              <a:buChar char="ü"/>
            </a:pPr>
            <a:r>
              <a:rPr lang="en-US" altLang="ja-JP" sz="3200" dirty="0" smtClean="0">
                <a:solidFill>
                  <a:schemeClr val="tx1"/>
                </a:solidFill>
              </a:rPr>
              <a:t>Goal Writing</a:t>
            </a:r>
          </a:p>
          <a:p>
            <a:pPr marL="342860" lvl="1" indent="-342860">
              <a:buFont typeface="Wingdings" pitchFamily="2" charset="2"/>
              <a:buChar char="ü"/>
            </a:pPr>
            <a:r>
              <a:rPr lang="en-US" sz="3200" b="1" dirty="0" smtClean="0">
                <a:solidFill>
                  <a:schemeClr val="folHlink"/>
                </a:solidFill>
              </a:rPr>
              <a:t>Using EDFS</a:t>
            </a:r>
            <a:endParaRPr lang="en-US" sz="2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86" y="4806127"/>
            <a:ext cx="2947729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smtClean="0"/>
              <a:t>Resources, Support, Questions, and Feedback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3253" y="1585913"/>
            <a:ext cx="8174039" cy="48387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/>
              <a:t>For more information, visit: </a:t>
            </a:r>
          </a:p>
          <a:p>
            <a:pPr lvl="1"/>
            <a:r>
              <a:rPr lang="en-US" sz="2400" dirty="0" smtClean="0"/>
              <a:t>EDFS: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eval.mybps.org/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4"/>
              </a:rPr>
              <a:t>http://educatoreffectiveness.weebly.com</a:t>
            </a:r>
            <a:endParaRPr lang="en-US" sz="2400" dirty="0" smtClean="0"/>
          </a:p>
          <a:p>
            <a:pPr marL="228573" lvl="1" indent="0">
              <a:buNone/>
            </a:pPr>
            <a:endParaRPr lang="en-US" sz="200" dirty="0" smtClean="0"/>
          </a:p>
          <a:p>
            <a:pPr>
              <a:buFont typeface="Arial" charset="0"/>
              <a:buChar char="•"/>
            </a:pPr>
            <a:r>
              <a:rPr lang="en-US" sz="2800" dirty="0"/>
              <a:t>Email questions, comments and feedback to:</a:t>
            </a:r>
          </a:p>
          <a:p>
            <a:pPr lvl="1"/>
            <a:r>
              <a:rPr lang="en-US" sz="2400" dirty="0">
                <a:hlinkClick r:id="rId5"/>
              </a:rPr>
              <a:t>bpsevaluation@boston.k12.ma.us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endParaRPr lang="en-US" sz="800" dirty="0"/>
          </a:p>
          <a:p>
            <a:pPr>
              <a:buFont typeface="Arial" charset="0"/>
              <a:buChar char="•"/>
            </a:pPr>
            <a:r>
              <a:rPr lang="en-US" sz="2800" dirty="0">
                <a:cs typeface="Miriam" pitchFamily="2" charset="-79"/>
              </a:rPr>
              <a:t>MA Department of Elementary and Secondary Education (DESE) Evaluation Site:</a:t>
            </a:r>
          </a:p>
          <a:p>
            <a:pPr lvl="1"/>
            <a:r>
              <a:rPr lang="en-US" dirty="0" smtClean="0">
                <a:hlinkClick r:id="rId6"/>
              </a:rPr>
              <a:t>http://www.doe.mass.edu/edeval/</a:t>
            </a:r>
            <a:r>
              <a:rPr lang="en-US" dirty="0" smtClean="0"/>
              <a:t> </a:t>
            </a:r>
          </a:p>
          <a:p>
            <a:pPr marL="22857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228573" lvl="1" indent="0"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28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Employee Feedback and Development System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21595977"/>
              </p:ext>
            </p:extLst>
          </p:nvPr>
        </p:nvGraphicFramePr>
        <p:xfrm>
          <a:off x="354013" y="1293813"/>
          <a:ext cx="8440737" cy="15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07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Log</a:t>
                      </a:r>
                      <a:r>
                        <a:rPr lang="en-US" sz="2800" baseline="0" dirty="0" smtClean="0"/>
                        <a:t> on to: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http://eval.mybps.org/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8" y="3233058"/>
            <a:ext cx="8501164" cy="217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542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smtClean="0"/>
              <a:t>Resources, Support, Questions, and Feedback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3253" y="1585913"/>
            <a:ext cx="8174039" cy="48387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/>
              <a:t>For more information, visit: </a:t>
            </a:r>
          </a:p>
          <a:p>
            <a:pPr lvl="1"/>
            <a:r>
              <a:rPr lang="en-US" sz="2400" dirty="0" smtClean="0"/>
              <a:t>EDFS: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eval.mybps.org/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4"/>
              </a:rPr>
              <a:t>http://educatoreffectiveness.weebly.com</a:t>
            </a:r>
            <a:endParaRPr lang="en-US" sz="2400" dirty="0" smtClean="0"/>
          </a:p>
          <a:p>
            <a:pPr marL="228573" lvl="1" indent="0">
              <a:buNone/>
            </a:pPr>
            <a:endParaRPr lang="en-US" sz="200" dirty="0" smtClean="0"/>
          </a:p>
          <a:p>
            <a:pPr>
              <a:buFont typeface="Arial" charset="0"/>
              <a:buChar char="•"/>
            </a:pPr>
            <a:r>
              <a:rPr lang="en-US" sz="2800" dirty="0"/>
              <a:t>Email questions, comments and feedback to:</a:t>
            </a:r>
          </a:p>
          <a:p>
            <a:pPr lvl="1"/>
            <a:r>
              <a:rPr lang="en-US" sz="2400" dirty="0">
                <a:hlinkClick r:id="rId5"/>
              </a:rPr>
              <a:t>bpsevaluation@boston.k12.ma.us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endParaRPr lang="en-US" sz="800" dirty="0"/>
          </a:p>
          <a:p>
            <a:pPr>
              <a:buFont typeface="Arial" charset="0"/>
              <a:buChar char="•"/>
            </a:pPr>
            <a:r>
              <a:rPr lang="en-US" sz="2800" dirty="0">
                <a:cs typeface="Miriam" pitchFamily="2" charset="-79"/>
              </a:rPr>
              <a:t>MA Department of Elementary and Secondary Education (DESE) Evaluation Site:</a:t>
            </a:r>
          </a:p>
          <a:p>
            <a:pPr lvl="1"/>
            <a:r>
              <a:rPr lang="en-US" dirty="0" smtClean="0">
                <a:hlinkClick r:id="rId6"/>
              </a:rPr>
              <a:t>http://www.doe.mass.edu/edeval/</a:t>
            </a:r>
            <a:r>
              <a:rPr lang="en-US" dirty="0" smtClean="0"/>
              <a:t> </a:t>
            </a:r>
          </a:p>
          <a:p>
            <a:pPr marL="22857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228573" lvl="1" indent="0"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4669" y="1447804"/>
            <a:ext cx="7754937" cy="5130417"/>
          </a:xfrm>
        </p:spPr>
        <p:txBody>
          <a:bodyPr lIns="91429" tIns="45714" rIns="91429" bIns="45714"/>
          <a:lstStyle/>
          <a:p>
            <a:endParaRPr lang="en-US" sz="2400" dirty="0" smtClean="0"/>
          </a:p>
          <a:p>
            <a:r>
              <a:rPr lang="en-US" sz="2400" dirty="0" smtClean="0"/>
              <a:t>Ross </a:t>
            </a:r>
            <a:r>
              <a:rPr lang="en-US" sz="2400" dirty="0"/>
              <a:t>Wilson, </a:t>
            </a:r>
            <a:r>
              <a:rPr lang="en-US" sz="2400" b="0" dirty="0"/>
              <a:t>Assistant Superintendent for Educator Effectiveness</a:t>
            </a:r>
            <a:endParaRPr lang="en-US" sz="2400" dirty="0"/>
          </a:p>
          <a:p>
            <a:r>
              <a:rPr lang="en-US" sz="2400" dirty="0"/>
              <a:t>Jared Joiner, </a:t>
            </a:r>
            <a:r>
              <a:rPr lang="en-US" sz="2400" b="0" dirty="0"/>
              <a:t>Implementation Specialist</a:t>
            </a:r>
            <a:endParaRPr lang="en-US" sz="2400" dirty="0"/>
          </a:p>
          <a:p>
            <a:r>
              <a:rPr lang="en-US" sz="2400" dirty="0"/>
              <a:t>Emily </a:t>
            </a:r>
            <a:r>
              <a:rPr lang="en-US" sz="2400" dirty="0" err="1"/>
              <a:t>Kalejs</a:t>
            </a:r>
            <a:r>
              <a:rPr lang="en-US" sz="2400" dirty="0"/>
              <a:t> Qazilbash, </a:t>
            </a:r>
            <a:r>
              <a:rPr lang="en-US" sz="2400" b="0" dirty="0"/>
              <a:t>Implementation Specialist</a:t>
            </a:r>
            <a:endParaRPr lang="en-US" sz="2400" dirty="0"/>
          </a:p>
          <a:p>
            <a:r>
              <a:rPr lang="en-US" sz="2400" dirty="0"/>
              <a:t>Angela Rubenstein, </a:t>
            </a:r>
            <a:r>
              <a:rPr lang="en-US" sz="2400" b="0" dirty="0"/>
              <a:t>Implementation Specialist</a:t>
            </a:r>
            <a:endParaRPr lang="en-US" sz="2400" dirty="0"/>
          </a:p>
          <a:p>
            <a:r>
              <a:rPr lang="en-US" sz="2400" dirty="0"/>
              <a:t>Kris Taylor, </a:t>
            </a:r>
            <a:r>
              <a:rPr lang="en-US" sz="2400" b="0" dirty="0"/>
              <a:t>Implementation Specialist</a:t>
            </a:r>
            <a:endParaRPr lang="en-US" sz="2400" dirty="0"/>
          </a:p>
          <a:p>
            <a:r>
              <a:rPr lang="en-US" sz="2400" dirty="0"/>
              <a:t>Jenna Costin, </a:t>
            </a:r>
            <a:r>
              <a:rPr lang="en-US" sz="2400" b="0" dirty="0" smtClean="0"/>
              <a:t>EDFS</a:t>
            </a:r>
            <a:r>
              <a:rPr lang="en-US" sz="2400" dirty="0" smtClean="0"/>
              <a:t> </a:t>
            </a:r>
            <a:r>
              <a:rPr lang="en-US" sz="2400" b="0" dirty="0" smtClean="0"/>
              <a:t>On-line System Coordinator</a:t>
            </a:r>
            <a:endParaRPr lang="en-US" sz="2400" b="0" dirty="0"/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ED6ED"/>
          </a:solidFill>
          <a:ln w="76200">
            <a:solidFill>
              <a:srgbClr val="899ACE"/>
            </a:solidFill>
            <a:miter lim="800000"/>
            <a:headEnd/>
            <a:tailEnd/>
          </a:ln>
        </p:spPr>
        <p:txBody>
          <a:bodyPr lIns="457146" tIns="0" rIns="455274" bIns="0" anchor="b"/>
          <a:lstStyle/>
          <a:p>
            <a:pPr>
              <a:lnSpc>
                <a:spcPts val="2800"/>
              </a:lnSpc>
            </a:pPr>
            <a:r>
              <a:rPr lang="en-US" sz="2700" b="1" dirty="0" smtClean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Office of Educator Effectiveness</a:t>
            </a:r>
            <a:endParaRPr lang="en-US" sz="2700" b="1" dirty="0">
              <a:solidFill>
                <a:srgbClr val="334B9C"/>
              </a:solidFill>
              <a:latin typeface="Century Gothic" pitchFamily="34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21292" y="2497756"/>
            <a:ext cx="4994275" cy="3944319"/>
          </a:xfrm>
        </p:spPr>
        <p:txBody>
          <a:bodyPr/>
          <a:lstStyle/>
          <a:p>
            <a:pPr marL="457200">
              <a:spcAft>
                <a:spcPts val="1200"/>
              </a:spcAft>
            </a:pPr>
            <a:r>
              <a:rPr lang="en-US" sz="2000" b="0" dirty="0" smtClean="0"/>
              <a:t>Have started a draft of your self-assessment summary</a:t>
            </a:r>
          </a:p>
          <a:p>
            <a:pPr marL="114340" indent="0">
              <a:spcAft>
                <a:spcPts val="1200"/>
              </a:spcAft>
              <a:buNone/>
            </a:pPr>
            <a:endParaRPr lang="en-US" sz="2000" b="0" dirty="0" smtClean="0"/>
          </a:p>
          <a:p>
            <a:pPr marL="457200">
              <a:spcAft>
                <a:spcPts val="1200"/>
              </a:spcAft>
            </a:pPr>
            <a:r>
              <a:rPr lang="en-US" sz="2000" b="0" dirty="0" smtClean="0"/>
              <a:t>Have started to write or revise student learning and professional practice goals</a:t>
            </a:r>
          </a:p>
          <a:p>
            <a:pPr marL="114340" indent="0">
              <a:spcAft>
                <a:spcPts val="1200"/>
              </a:spcAft>
              <a:buNone/>
            </a:pPr>
            <a:endParaRPr lang="en-US" sz="2000" b="0" dirty="0" smtClean="0"/>
          </a:p>
          <a:p>
            <a:pPr marL="457240" indent="-342900">
              <a:spcAft>
                <a:spcPts val="1200"/>
              </a:spcAft>
            </a:pPr>
            <a:r>
              <a:rPr lang="en-US" sz="2000" b="0" dirty="0" smtClean="0"/>
              <a:t>Understand how to enter the self-assessment and goals into the EDFS</a:t>
            </a:r>
          </a:p>
          <a:p>
            <a:pPr marL="114340" indent="0">
              <a:spcAft>
                <a:spcPts val="1200"/>
              </a:spcAft>
              <a:buNone/>
            </a:pPr>
            <a:endParaRPr lang="en-US" sz="2000" b="0" dirty="0" smtClean="0"/>
          </a:p>
          <a:p>
            <a:pPr marL="687413" lvl="1" indent="0">
              <a:spcAft>
                <a:spcPts val="600"/>
              </a:spcAft>
              <a:buNone/>
            </a:pPr>
            <a:endParaRPr lang="en-US" sz="1800" b="0" dirty="0" smtClean="0"/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13316" name="Picture 3" descr="Boy, teac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r="4820"/>
          <a:stretch>
            <a:fillRect/>
          </a:stretch>
        </p:blipFill>
        <p:spPr bwMode="auto">
          <a:xfrm>
            <a:off x="5422900" y="2497756"/>
            <a:ext cx="32766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194" y="1433015"/>
            <a:ext cx="8358306" cy="791570"/>
          </a:xfrm>
          <a:prstGeom prst="rect">
            <a:avLst/>
          </a:prstGeom>
          <a:noFill/>
        </p:spPr>
        <p:txBody>
          <a:bodyPr wrap="square" lIns="9144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If we have done our job today,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you: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we met our goals for today?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lvl="1" algn="ctr"/>
            <a:r>
              <a:rPr lang="en-US" sz="2400" dirty="0" smtClean="0">
                <a:hlinkClick r:id="rId3"/>
              </a:rPr>
              <a:t>Educator Feedback and Development System                           </a:t>
            </a:r>
            <a:br>
              <a:rPr lang="en-US" sz="2400" dirty="0" smtClean="0">
                <a:hlinkClick r:id="rId3"/>
              </a:rPr>
            </a:b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://eval.mybps.org/</a:t>
            </a:r>
            <a:endParaRPr lang="en-US" sz="2400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3253" y="1585913"/>
            <a:ext cx="8174039" cy="4838700"/>
          </a:xfrm>
        </p:spPr>
        <p:txBody>
          <a:bodyPr/>
          <a:lstStyle/>
          <a:p>
            <a:pPr lvl="1"/>
            <a:endParaRPr lang="en-US" dirty="0" smtClean="0"/>
          </a:p>
          <a:p>
            <a:pPr marL="228573" lvl="1" indent="0"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1" y="1764228"/>
            <a:ext cx="8501164" cy="217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1610" y="4537902"/>
            <a:ext cx="53973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73" lvl="1" indent="0">
              <a:buNone/>
            </a:pPr>
            <a:r>
              <a:rPr lang="en-US" dirty="0"/>
              <a:t>User ID &amp; Password – Same as </a:t>
            </a:r>
            <a:r>
              <a:rPr lang="en-US" dirty="0" err="1"/>
              <a:t>MyBPS</a:t>
            </a:r>
            <a:r>
              <a:rPr lang="en-US" dirty="0"/>
              <a:t> &amp; The Hub</a:t>
            </a:r>
          </a:p>
        </p:txBody>
      </p:sp>
    </p:spTree>
    <p:extLst>
      <p:ext uri="{BB962C8B-B14F-4D97-AF65-F5344CB8AC3E}">
        <p14:creationId xmlns:p14="http://schemas.microsoft.com/office/powerpoint/2010/main" val="18086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lvl="1"/>
            <a:r>
              <a:rPr lang="en-US" sz="2400" dirty="0" smtClean="0">
                <a:hlinkClick r:id="rId3"/>
              </a:rPr>
              <a:t>                http</a:t>
            </a:r>
            <a:r>
              <a:rPr lang="en-US" sz="2400" dirty="0">
                <a:hlinkClick r:id="rId3"/>
              </a:rPr>
              <a:t>://educatoreffectiveness.weebly.com</a:t>
            </a:r>
            <a:endParaRPr lang="en-US" sz="2400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3253" y="1585913"/>
            <a:ext cx="8174039" cy="48387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/>
              <a:t>For more information, visit: </a:t>
            </a:r>
          </a:p>
          <a:p>
            <a:pPr lvl="1"/>
            <a:r>
              <a:rPr lang="en-US" sz="2400" dirty="0" smtClean="0"/>
              <a:t>EDFS: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eval.mybps.org/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3"/>
              </a:rPr>
              <a:t>http://educatoreffectiveness.weebly.com</a:t>
            </a:r>
            <a:endParaRPr lang="en-US" sz="2400" dirty="0" smtClean="0"/>
          </a:p>
          <a:p>
            <a:pPr marL="228573" lvl="1" indent="0">
              <a:buNone/>
            </a:pPr>
            <a:endParaRPr lang="en-US" sz="200" dirty="0" smtClean="0"/>
          </a:p>
          <a:p>
            <a:pPr>
              <a:buFont typeface="Arial" charset="0"/>
              <a:buChar char="•"/>
            </a:pPr>
            <a:r>
              <a:rPr lang="en-US" sz="2800" dirty="0"/>
              <a:t>Email questions, comments and feedback to:</a:t>
            </a:r>
          </a:p>
          <a:p>
            <a:pPr lvl="1"/>
            <a:r>
              <a:rPr lang="en-US" sz="2400" dirty="0">
                <a:hlinkClick r:id="rId5"/>
              </a:rPr>
              <a:t>bpsevaluation@boston.k12.ma.us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endParaRPr lang="en-US" sz="800" dirty="0"/>
          </a:p>
          <a:p>
            <a:pPr>
              <a:buFont typeface="Arial" charset="0"/>
              <a:buChar char="•"/>
            </a:pPr>
            <a:r>
              <a:rPr lang="en-US" sz="2800" dirty="0">
                <a:cs typeface="Miriam" pitchFamily="2" charset="-79"/>
              </a:rPr>
              <a:t>MA Department of Elementary and Secondary Education (DESE) Evaluation Site:</a:t>
            </a:r>
          </a:p>
          <a:p>
            <a:pPr lvl="1"/>
            <a:r>
              <a:rPr lang="en-US" dirty="0" smtClean="0">
                <a:hlinkClick r:id="rId6"/>
              </a:rPr>
              <a:t>http://www.doe.mass.edu/edeval/</a:t>
            </a:r>
            <a:r>
              <a:rPr lang="en-US" dirty="0" smtClean="0"/>
              <a:t> </a:t>
            </a:r>
          </a:p>
          <a:p>
            <a:pPr marL="22857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228573" lvl="1" indent="0"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" y="1374882"/>
            <a:ext cx="8962155" cy="475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6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indent="0"/>
            <a:r>
              <a:rPr dirty="0" smtClean="0"/>
              <a:t>Today’s Agenda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603253" y="1389066"/>
            <a:ext cx="8174039" cy="503555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folHlink"/>
                </a:solidFill>
              </a:rPr>
              <a:t>Brief Overview of Key Changes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Rubric </a:t>
            </a:r>
            <a:r>
              <a:rPr lang="en-US" dirty="0">
                <a:solidFill>
                  <a:schemeClr val="tx1"/>
                </a:solidFill>
              </a:rPr>
              <a:t>of Effective </a:t>
            </a:r>
            <a:r>
              <a:rPr lang="en-US" dirty="0" smtClean="0">
                <a:solidFill>
                  <a:schemeClr val="tx1"/>
                </a:solidFill>
              </a:rPr>
              <a:t>Teaching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5 -Step Cycle</a:t>
            </a:r>
            <a:endParaRPr lang="en-US" dirty="0">
              <a:solidFill>
                <a:schemeClr val="tx1"/>
              </a:solidFill>
            </a:endParaRP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EDFS Online System</a:t>
            </a:r>
          </a:p>
          <a:p>
            <a:pPr marL="914400" lvl="4" indent="-342900"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Ratings &amp; Plans</a:t>
            </a:r>
          </a:p>
          <a:p>
            <a:pPr marL="342860" lvl="1" indent="-342860">
              <a:buFont typeface="Wingdings" pitchFamily="2" charset="2"/>
              <a:buChar char="ü"/>
            </a:pPr>
            <a:r>
              <a:rPr lang="en-US" altLang="ja-JP" sz="3200" dirty="0" smtClean="0">
                <a:solidFill>
                  <a:schemeClr val="tx1"/>
                </a:solidFill>
              </a:rPr>
              <a:t>Self-Assessment</a:t>
            </a:r>
          </a:p>
          <a:p>
            <a:pPr marL="342860" lvl="1" indent="-342860">
              <a:buFont typeface="Wingdings" pitchFamily="2" charset="2"/>
              <a:buChar char="ü"/>
            </a:pPr>
            <a:r>
              <a:rPr lang="en-US" altLang="ja-JP" sz="3200" dirty="0" smtClean="0">
                <a:solidFill>
                  <a:schemeClr val="tx1"/>
                </a:solidFill>
              </a:rPr>
              <a:t>Goal Writing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marL="342860" indent="-342860">
              <a:buFont typeface="Wingdings" pitchFamily="2" charset="2"/>
              <a:buChar char="ü"/>
            </a:pPr>
            <a:r>
              <a:rPr lang="en-US" sz="3200" b="0" dirty="0" smtClean="0">
                <a:solidFill>
                  <a:schemeClr val="tx1"/>
                </a:solidFill>
              </a:rPr>
              <a:t>Using EDFS</a:t>
            </a:r>
            <a:endParaRPr lang="en-US" sz="3200" b="0" dirty="0">
              <a:solidFill>
                <a:schemeClr val="tx1"/>
              </a:solidFill>
            </a:endParaRPr>
          </a:p>
          <a:p>
            <a:pPr marL="342860" indent="-342860">
              <a:buFont typeface="Wingdings" pitchFamily="2" charset="2"/>
              <a:buChar char="ü"/>
            </a:pPr>
            <a:endParaRPr lang="en-US" sz="2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86" y="4806127"/>
            <a:ext cx="2947729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15" name="Group 2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197619"/>
              </p:ext>
            </p:extLst>
          </p:nvPr>
        </p:nvGraphicFramePr>
        <p:xfrm>
          <a:off x="142879" y="1514479"/>
          <a:ext cx="4341813" cy="5191121"/>
        </p:xfrm>
        <a:graphic>
          <a:graphicData uri="http://schemas.openxmlformats.org/drawingml/2006/table">
            <a:tbl>
              <a:tblPr/>
              <a:tblGrid>
                <a:gridCol w="4341813"/>
              </a:tblGrid>
              <a:tr h="7175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Former Teacher Evaluation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(8 Dimensions)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473602">
                <a:tc>
                  <a:txBody>
                    <a:bodyPr/>
                    <a:lstStyle/>
                    <a:p>
                      <a:pPr marL="342900" marR="0" lvl="0" indent="-342900" algn="l" defTabSz="4095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Equity and High Expectations</a:t>
                      </a:r>
                    </a:p>
                    <a:p>
                      <a:pPr marL="342900" marR="0" lvl="0" indent="-342900" algn="l" defTabSz="4095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Professionalism</a:t>
                      </a:r>
                    </a:p>
                    <a:p>
                      <a:pPr marL="342900" marR="0" lvl="0" indent="-342900" algn="l" defTabSz="4095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Safe, Respectful, Culturally Sensitive and Responsive Learning Communities</a:t>
                      </a:r>
                    </a:p>
                    <a:p>
                      <a:pPr marL="342900" marR="0" lvl="0" indent="-342900" algn="l" defTabSz="4095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Partnership with Family and Community</a:t>
                      </a:r>
                    </a:p>
                    <a:p>
                      <a:pPr marL="342900" marR="0" lvl="0" indent="-342900" algn="l" defTabSz="4095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Instructional Planning and Implementation:</a:t>
                      </a:r>
                    </a:p>
                    <a:p>
                      <a:pPr marL="342900" marR="0" lvl="0" indent="-342900" algn="l" defTabSz="4095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Content Knowledge</a:t>
                      </a:r>
                    </a:p>
                    <a:p>
                      <a:pPr marL="342900" marR="0" lvl="0" indent="-342900" algn="l" defTabSz="4095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Monitoring and Assessment of Progress</a:t>
                      </a:r>
                    </a:p>
                    <a:p>
                      <a:pPr marL="342900" marR="0" lvl="0" indent="-342900" algn="l" defTabSz="4095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ＭＳ Ｐゴシック" charset="-128"/>
                        </a:rPr>
                        <a:t>Reflection, Collaboration, and Personal Growth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0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ED6ED"/>
          </a:solidFill>
          <a:ln w="76200">
            <a:solidFill>
              <a:srgbClr val="899ACE"/>
            </a:solidFill>
            <a:miter lim="800000"/>
            <a:headEnd/>
            <a:tailEnd/>
          </a:ln>
        </p:spPr>
        <p:txBody>
          <a:bodyPr lIns="457146" tIns="0" rIns="455274" bIns="0" anchor="b"/>
          <a:lstStyle/>
          <a:p>
            <a:pPr>
              <a:lnSpc>
                <a:spcPts val="2800"/>
              </a:lnSpc>
            </a:pPr>
            <a:r>
              <a:rPr lang="en-US" sz="2700" b="1" dirty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Key Change #1: </a:t>
            </a:r>
            <a:endParaRPr lang="en-US" sz="2700" b="1" dirty="0" smtClean="0">
              <a:solidFill>
                <a:srgbClr val="334B9C"/>
              </a:solidFill>
              <a:latin typeface="Century Gothic" pitchFamily="34" charset="0"/>
              <a:sym typeface="Lucida Grande" charset="0"/>
            </a:endParaRPr>
          </a:p>
          <a:p>
            <a:pPr>
              <a:lnSpc>
                <a:spcPts val="2800"/>
              </a:lnSpc>
            </a:pPr>
            <a:r>
              <a:rPr lang="en-US" sz="2700" b="1" dirty="0" smtClean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Rubric </a:t>
            </a:r>
            <a:r>
              <a:rPr lang="en-US" sz="2700" b="1" dirty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for Effective </a:t>
            </a:r>
            <a:r>
              <a:rPr lang="en-US" sz="2700" b="1" dirty="0" smtClean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Teaching with 4 </a:t>
            </a:r>
            <a:r>
              <a:rPr lang="en-US" sz="2700" b="1" dirty="0">
                <a:solidFill>
                  <a:srgbClr val="334B9C"/>
                </a:solidFill>
                <a:latin typeface="Century Gothic" pitchFamily="34" charset="0"/>
                <a:sym typeface="Lucida Grande" charset="0"/>
              </a:rPr>
              <a:t>Standards</a:t>
            </a:r>
          </a:p>
        </p:txBody>
      </p:sp>
      <p:sp>
        <p:nvSpPr>
          <p:cNvPr id="19652" name="Rectangle 196"/>
          <p:cNvSpPr>
            <a:spLocks noChangeArrowheads="1"/>
          </p:cNvSpPr>
          <p:nvPr/>
        </p:nvSpPr>
        <p:spPr bwMode="auto">
          <a:xfrm>
            <a:off x="3" y="4888505"/>
            <a:ext cx="184708" cy="33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19721" name="Group 265"/>
          <p:cNvGraphicFramePr>
            <a:graphicFrameLocks noGrp="1"/>
          </p:cNvGraphicFramePr>
          <p:nvPr/>
        </p:nvGraphicFramePr>
        <p:xfrm>
          <a:off x="4659315" y="1514479"/>
          <a:ext cx="4341812" cy="4962035"/>
        </p:xfrm>
        <a:graphic>
          <a:graphicData uri="http://schemas.openxmlformats.org/drawingml/2006/table">
            <a:tbl>
              <a:tblPr/>
              <a:tblGrid>
                <a:gridCol w="4341812"/>
              </a:tblGrid>
              <a:tr h="1026622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New Teacher Evaluation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(4 Standards)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935413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*Curriculum, Planning &amp; Assessment 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  <a:cs typeface="Arial" charset="0"/>
                        <a:sym typeface="Lucida Grande" charset="0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*Teaching All Students 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  <a:cs typeface="Arial" charset="0"/>
                        <a:sym typeface="Lucida Grande" charset="0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Family &amp; Community Engagement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  <a:cs typeface="Arial" charset="0"/>
                        <a:sym typeface="Lucida Grande" charset="0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Professional Culture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B9C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719" name="Picture 263" descr="MC90039070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65" y="46416"/>
            <a:ext cx="1608137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735" name="Group 2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187363"/>
              </p:ext>
            </p:extLst>
          </p:nvPr>
        </p:nvGraphicFramePr>
        <p:xfrm>
          <a:off x="4640265" y="1520829"/>
          <a:ext cx="4341812" cy="4909617"/>
        </p:xfrm>
        <a:graphic>
          <a:graphicData uri="http://schemas.openxmlformats.org/drawingml/2006/table">
            <a:tbl>
              <a:tblPr/>
              <a:tblGrid>
                <a:gridCol w="4341812"/>
              </a:tblGrid>
              <a:tr h="1069971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New Principal/Admin Evaluation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(4 Standards)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839646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*Instructional Leadership 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  <a:cs typeface="Arial" charset="0"/>
                        <a:sym typeface="Lucida Grande" charset="0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 Management and Operations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  <a:cs typeface="Arial" charset="0"/>
                        <a:sym typeface="Lucida Grande" charset="0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Family &amp; Community Partnerships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charset="-128"/>
                        <a:cs typeface="Arial" charset="0"/>
                        <a:sym typeface="Lucida Grande" charset="0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4B9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Professional Culture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B9C"/>
                          </a:solidFill>
                          <a:effectLst/>
                          <a:latin typeface="Trebuchet MS" pitchFamily="34" charset="0"/>
                          <a:ea typeface="ＭＳ Ｐゴシック" charset="-128"/>
                          <a:cs typeface="Arial" charset="0"/>
                          <a:sym typeface="Lucida Grande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7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49514 1.11022E-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5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0" y="1158875"/>
            <a:ext cx="9144000" cy="338542"/>
          </a:xfrm>
          <a:prstGeom prst="rect">
            <a:avLst/>
          </a:prstGeom>
          <a:noFill/>
          <a:ln>
            <a:noFill/>
          </a:ln>
          <a:extLst/>
        </p:spPr>
        <p:txBody>
          <a:bodyPr lIns="91429" tIns="45714" rIns="91429" bIns="45714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b="1" i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ED6ED"/>
          </a:solidFill>
          <a:ln w="76200">
            <a:solidFill>
              <a:srgbClr val="899ACE"/>
            </a:solidFill>
            <a:miter lim="800000"/>
            <a:headEnd/>
            <a:tailEnd/>
          </a:ln>
        </p:spPr>
        <p:txBody>
          <a:bodyPr lIns="457146" tIns="0" rIns="455274" bIns="0" anchor="b"/>
          <a:lstStyle/>
          <a:p>
            <a:r>
              <a:rPr lang="en-US" sz="2700" b="1" dirty="0">
                <a:solidFill>
                  <a:srgbClr val="334B9C"/>
                </a:solidFill>
                <a:sym typeface="Lucida Grande" charset="0"/>
              </a:rPr>
              <a:t>Key Change </a:t>
            </a:r>
            <a:r>
              <a:rPr lang="en-US" sz="2700" b="1" dirty="0" smtClean="0">
                <a:solidFill>
                  <a:srgbClr val="334B9C"/>
                </a:solidFill>
                <a:sym typeface="Lucida Grande" charset="0"/>
              </a:rPr>
              <a:t>#2: </a:t>
            </a:r>
            <a:r>
              <a:rPr lang="en-US" sz="2700" b="1" dirty="0">
                <a:solidFill>
                  <a:srgbClr val="334B9C"/>
                </a:solidFill>
                <a:sym typeface="Lucida Grande" charset="0"/>
              </a:rPr>
              <a:t>5-Step </a:t>
            </a:r>
            <a:r>
              <a:rPr lang="en-US" sz="2700" b="1" dirty="0" smtClean="0">
                <a:solidFill>
                  <a:srgbClr val="334B9C"/>
                </a:solidFill>
                <a:sym typeface="Lucida Grande" charset="0"/>
              </a:rPr>
              <a:t>Cycle, </a:t>
            </a:r>
            <a:endParaRPr lang="en-US" sz="2700" b="1" dirty="0">
              <a:solidFill>
                <a:srgbClr val="334B9C"/>
              </a:solidFill>
              <a:sym typeface="Lucida Grande" charset="0"/>
            </a:endParaRPr>
          </a:p>
          <a:p>
            <a:r>
              <a:rPr lang="en-US" sz="2700" b="1" dirty="0" smtClean="0">
                <a:solidFill>
                  <a:srgbClr val="334B9C"/>
                </a:solidFill>
                <a:sym typeface="Lucida Grande" charset="0"/>
              </a:rPr>
              <a:t>Continuous Learning 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434643"/>
              </p:ext>
            </p:extLst>
          </p:nvPr>
        </p:nvGraphicFramePr>
        <p:xfrm>
          <a:off x="467399" y="2102522"/>
          <a:ext cx="8237933" cy="437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Content Placeholder 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3" t="28479" r="58018" b="49072"/>
          <a:stretch>
            <a:fillRect/>
          </a:stretch>
        </p:blipFill>
        <p:spPr bwMode="auto">
          <a:xfrm>
            <a:off x="1681322" y="3330575"/>
            <a:ext cx="2212255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0" name="Picture 16" descr="MC900390704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9" y="223840"/>
            <a:ext cx="1608137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Change #3: </a:t>
            </a:r>
            <a:br>
              <a:rPr lang="en-US" dirty="0" smtClean="0"/>
            </a:br>
            <a:r>
              <a:rPr lang="en-US" dirty="0" smtClean="0"/>
              <a:t>Employee Development &amp; </a:t>
            </a:r>
            <a:br>
              <a:rPr lang="en-US" dirty="0" smtClean="0"/>
            </a:br>
            <a:r>
              <a:rPr lang="en-US" dirty="0" smtClean="0"/>
              <a:t>Feedback System (EDFS)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2"/>
          <a:stretch/>
        </p:blipFill>
        <p:spPr bwMode="auto">
          <a:xfrm>
            <a:off x="114300" y="1600200"/>
            <a:ext cx="8915400" cy="341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38175" y="3030931"/>
            <a:ext cx="1466850" cy="239954"/>
          </a:xfrm>
          <a:prstGeom prst="rect">
            <a:avLst/>
          </a:prstGeom>
          <a:solidFill>
            <a:schemeClr val="accent6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3088082"/>
            <a:ext cx="1295400" cy="182804"/>
          </a:xfrm>
          <a:prstGeom prst="rect">
            <a:avLst/>
          </a:prstGeom>
          <a:solidFill>
            <a:schemeClr val="accent6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390900" y="3093758"/>
            <a:ext cx="1181100" cy="177128"/>
          </a:xfrm>
          <a:prstGeom prst="rect">
            <a:avLst/>
          </a:prstGeom>
          <a:solidFill>
            <a:schemeClr val="accent6"/>
          </a:solidFill>
          <a:ln w="6350" algn="ctr">
            <a:solidFill>
              <a:srgbClr val="334B9C"/>
            </a:solidFill>
            <a:round/>
            <a:headEnd/>
            <a:tailEnd/>
          </a:ln>
        </p:spPr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lang="en-US" dirty="0" err="1" smtClean="0">
              <a:solidFill>
                <a:srgbClr val="334B9C"/>
              </a:solidFill>
              <a:latin typeface="+mj-lt"/>
            </a:endParaRPr>
          </a:p>
        </p:txBody>
      </p:sp>
      <p:pic>
        <p:nvPicPr>
          <p:cNvPr id="9" name="Picture 263" descr="MC90039070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169" y="73712"/>
            <a:ext cx="1608137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HxPlGdnUOYBqZ214Fa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mV3DtmGkah56HS3PIF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lttQbHdUy.xRX4TCPk_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_X_lZr1NkaHHmJF0W_l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0VwgGei0SELHlJ6yfRDQ"/>
</p:tagLst>
</file>

<file path=ppt/theme/theme1.xml><?xml version="1.0" encoding="utf-8"?>
<a:theme xmlns:a="http://schemas.openxmlformats.org/drawingml/2006/main" name="ERS%20MASTER%20TEMPLATE%20July08">
  <a:themeElements>
    <a:clrScheme name="ERS Master Colors">
      <a:dk1>
        <a:srgbClr val="334B9C"/>
      </a:dk1>
      <a:lt1>
        <a:sysClr val="window" lastClr="FFFFFF"/>
      </a:lt1>
      <a:dk2>
        <a:srgbClr val="1F497D"/>
      </a:dk2>
      <a:lt2>
        <a:srgbClr val="EEECE1"/>
      </a:lt2>
      <a:accent1>
        <a:srgbClr val="334B9C"/>
      </a:accent1>
      <a:accent2>
        <a:srgbClr val="CBD465"/>
      </a:accent2>
      <a:accent3>
        <a:srgbClr val="CED6ED"/>
      </a:accent3>
      <a:accent4>
        <a:srgbClr val="899ACE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ERS Theme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RS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ED6ED"/>
        </a:solidFill>
        <a:ln w="6350" algn="ctr">
          <a:solidFill>
            <a:srgbClr val="334B9C"/>
          </a:solidFill>
          <a:round/>
          <a:headEnd/>
          <a:tailEnd/>
        </a:ln>
      </a:spPr>
      <a:bodyPr lIns="91440" tIns="45720" rIns="91440" bIns="45720" rtlCol="0" anchor="ctr"/>
      <a:lstStyle>
        <a:defPPr algn="ctr">
          <a:spcAft>
            <a:spcPts val="600"/>
          </a:spcAft>
          <a:defRPr dirty="0" err="1" smtClean="0">
            <a:solidFill>
              <a:srgbClr val="334B9C"/>
            </a:solidFill>
            <a:latin typeface="+mj-lt"/>
          </a:defRPr>
        </a:defPPr>
      </a:lstStyle>
    </a:spDef>
    <a:txDef>
      <a:spPr>
        <a:noFill/>
      </a:spPr>
      <a:bodyPr wrap="square" lIns="91440" rtlCol="0" anchor="ctr">
        <a:noAutofit/>
      </a:bodyPr>
      <a:lstStyle>
        <a:defPPr algn="ctr">
          <a:spcAft>
            <a:spcPts val="600"/>
          </a:spcAft>
          <a:defRPr dirty="0" err="1" smtClean="0">
            <a:solidFill>
              <a:srgbClr val="334B9C"/>
            </a:solidFill>
            <a:latin typeface="Century Gothic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1_ERS Content">
  <a:themeElements>
    <a:clrScheme name="ERS Master Colors">
      <a:dk1>
        <a:srgbClr val="2F58A7"/>
      </a:dk1>
      <a:lt1>
        <a:sysClr val="window" lastClr="FFFFFF"/>
      </a:lt1>
      <a:dk2>
        <a:srgbClr val="2F58A7"/>
      </a:dk2>
      <a:lt2>
        <a:srgbClr val="FFFFFF"/>
      </a:lt2>
      <a:accent1>
        <a:srgbClr val="334B9C"/>
      </a:accent1>
      <a:accent2>
        <a:srgbClr val="CBD465"/>
      </a:accent2>
      <a:accent3>
        <a:srgbClr val="899ACE"/>
      </a:accent3>
      <a:accent4>
        <a:srgbClr val="E2E7A7"/>
      </a:accent4>
      <a:accent5>
        <a:srgbClr val="CED6ED"/>
      </a:accent5>
      <a:accent6>
        <a:srgbClr val="000000"/>
      </a:accent6>
      <a:hlink>
        <a:srgbClr val="0000FF"/>
      </a:hlink>
      <a:folHlink>
        <a:srgbClr val="800080"/>
      </a:folHlink>
    </a:clrScheme>
    <a:fontScheme name="31_ERS Content">
      <a:majorFont>
        <a:latin typeface="Garamon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ED6ED"/>
        </a:solidFill>
        <a:ln w="6350" algn="ctr">
          <a:solidFill>
            <a:srgbClr val="334B9C"/>
          </a:solidFill>
          <a:round/>
          <a:headEnd/>
          <a:tailEnd/>
        </a:ln>
      </a:spPr>
      <a:bodyPr lIns="91440" tIns="45720" rIns="91440" bIns="45720" rtlCol="0" anchor="ctr"/>
      <a:lstStyle>
        <a:defPPr algn="ctr">
          <a:spcAft>
            <a:spcPts val="600"/>
          </a:spcAft>
          <a:defRPr dirty="0" err="1" smtClean="0">
            <a:solidFill>
              <a:srgbClr val="334B9C"/>
            </a:solidFill>
            <a:latin typeface="+mj-lt"/>
          </a:defRPr>
        </a:defPPr>
      </a:lstStyle>
    </a:spDef>
    <a:txDef>
      <a:spPr>
        <a:noFill/>
      </a:spPr>
      <a:bodyPr wrap="square" lIns="91440" rtlCol="0" anchor="ctr">
        <a:noAutofit/>
      </a:bodyPr>
      <a:lstStyle>
        <a:defPPr algn="ctr">
          <a:spcAft>
            <a:spcPts val="600"/>
          </a:spcAft>
          <a:defRPr dirty="0" err="1" smtClean="0">
            <a:solidFill>
              <a:srgbClr val="334B9C"/>
            </a:solidFill>
            <a:latin typeface="Century Gothic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6_ERS Content">
  <a:themeElements>
    <a:clrScheme name="ERS Master Colors">
      <a:dk1>
        <a:srgbClr val="2F58A7"/>
      </a:dk1>
      <a:lt1>
        <a:sysClr val="window" lastClr="FFFFFF"/>
      </a:lt1>
      <a:dk2>
        <a:srgbClr val="2F58A7"/>
      </a:dk2>
      <a:lt2>
        <a:srgbClr val="FFFFFF"/>
      </a:lt2>
      <a:accent1>
        <a:srgbClr val="334B9C"/>
      </a:accent1>
      <a:accent2>
        <a:srgbClr val="CBD465"/>
      </a:accent2>
      <a:accent3>
        <a:srgbClr val="899ACE"/>
      </a:accent3>
      <a:accent4>
        <a:srgbClr val="E2E7A7"/>
      </a:accent4>
      <a:accent5>
        <a:srgbClr val="CED6ED"/>
      </a:accent5>
      <a:accent6>
        <a:srgbClr val="000000"/>
      </a:accent6>
      <a:hlink>
        <a:srgbClr val="0000FF"/>
      </a:hlink>
      <a:folHlink>
        <a:srgbClr val="800080"/>
      </a:folHlink>
    </a:clrScheme>
    <a:fontScheme name="16_ERS Content">
      <a:majorFont>
        <a:latin typeface="Garamon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ED6ED"/>
        </a:solidFill>
        <a:ln w="6350" algn="ctr">
          <a:solidFill>
            <a:srgbClr val="334B9C"/>
          </a:solidFill>
          <a:round/>
          <a:headEnd/>
          <a:tailEnd/>
        </a:ln>
      </a:spPr>
      <a:bodyPr lIns="91440" tIns="45720" rIns="91440" bIns="45720" rtlCol="0" anchor="ctr"/>
      <a:lstStyle>
        <a:defPPr algn="ctr">
          <a:spcAft>
            <a:spcPts val="600"/>
          </a:spcAft>
          <a:defRPr dirty="0" err="1" smtClean="0">
            <a:solidFill>
              <a:srgbClr val="334B9C"/>
            </a:solidFill>
            <a:latin typeface="+mj-lt"/>
          </a:defRPr>
        </a:defPPr>
      </a:lstStyle>
    </a:spDef>
    <a:txDef>
      <a:spPr>
        <a:noFill/>
      </a:spPr>
      <a:bodyPr wrap="square" lIns="91440" rtlCol="0" anchor="ctr">
        <a:noAutofit/>
      </a:bodyPr>
      <a:lstStyle>
        <a:defPPr algn="ctr">
          <a:spcAft>
            <a:spcPts val="600"/>
          </a:spcAft>
          <a:defRPr dirty="0" err="1" smtClean="0">
            <a:solidFill>
              <a:srgbClr val="334B9C"/>
            </a:solidFill>
            <a:latin typeface="Century Gothic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ERS%20MASTER%20TEMPLATE%20July08</Template>
  <TotalTime>48319</TotalTime>
  <Words>1647</Words>
  <Application>Microsoft Office PowerPoint</Application>
  <PresentationFormat>On-screen Show (4:3)</PresentationFormat>
  <Paragraphs>461</Paragraphs>
  <Slides>33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ERS%20MASTER%20TEMPLATE%20July08</vt:lpstr>
      <vt:lpstr>ERS Content</vt:lpstr>
      <vt:lpstr>31_ERS Content</vt:lpstr>
      <vt:lpstr>16_ERS Content</vt:lpstr>
      <vt:lpstr>think-cell Slide</vt:lpstr>
      <vt:lpstr> Professional Growth Through  Self-Assessment  and Goal Writing    September 2012</vt:lpstr>
      <vt:lpstr>Objectives for today</vt:lpstr>
      <vt:lpstr>Resources, Support, Questions, and Feedback</vt:lpstr>
      <vt:lpstr>Educator Feedback and Development System                            http://eval.mybps.org/</vt:lpstr>
      <vt:lpstr>                http://educatoreffectiveness.weebly.com</vt:lpstr>
      <vt:lpstr>Today’s Agenda</vt:lpstr>
      <vt:lpstr>PowerPoint Presentation</vt:lpstr>
      <vt:lpstr>PowerPoint Presentation</vt:lpstr>
      <vt:lpstr>Key Change #3:  Employee Development &amp;  Feedback System (EDFS)</vt:lpstr>
      <vt:lpstr>PowerPoint Presentation</vt:lpstr>
      <vt:lpstr> Educator plans are determined by performance rating and career stage</vt:lpstr>
      <vt:lpstr> Transition year: educator plan is determined by previous performance rating and career stage</vt:lpstr>
      <vt:lpstr>Goals and Ratings</vt:lpstr>
      <vt:lpstr>Today’s Agenda</vt:lpstr>
      <vt:lpstr>Understanding Self-Assessment</vt:lpstr>
      <vt:lpstr>Understanding Self-Assessment</vt:lpstr>
      <vt:lpstr>Teacher Rubric At-A-Glance </vt:lpstr>
      <vt:lpstr>Self-Assessment in EDFS</vt:lpstr>
      <vt:lpstr>Today’s Agenda</vt:lpstr>
      <vt:lpstr>Understanding Goal Setting</vt:lpstr>
      <vt:lpstr>PowerPoint Presentation</vt:lpstr>
      <vt:lpstr>PowerPoint Presentation</vt:lpstr>
      <vt:lpstr>Goal Proposal in EDFS</vt:lpstr>
      <vt:lpstr>Self-Assessment Activity</vt:lpstr>
      <vt:lpstr>Writing Goals Activity</vt:lpstr>
      <vt:lpstr>Goals and Ratings</vt:lpstr>
      <vt:lpstr> EDFS: Student Learning Goal Proposal </vt:lpstr>
      <vt:lpstr> EDFS: Action Steps and Plan Development </vt:lpstr>
      <vt:lpstr>Today’s Agenda</vt:lpstr>
      <vt:lpstr>           Employee Feedback and Development System </vt:lpstr>
      <vt:lpstr>Resources, Support, Questions, and Feedback</vt:lpstr>
      <vt:lpstr>PowerPoint Presentation</vt:lpstr>
      <vt:lpstr>Have we met our goals for today?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District Optimization</dc:title>
  <dc:creator>EXED_Participant</dc:creator>
  <cp:lastModifiedBy>BPS</cp:lastModifiedBy>
  <cp:revision>2119</cp:revision>
  <cp:lastPrinted>2012-09-05T12:55:15Z</cp:lastPrinted>
  <dcterms:created xsi:type="dcterms:W3CDTF">2011-09-28T20:53:01Z</dcterms:created>
  <dcterms:modified xsi:type="dcterms:W3CDTF">2012-09-13T00:05:42Z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0x01010077E28CFCE79E9D4AB1516EDB14A7367A</vt:lpwstr>
  </property>
  <property fmtid="{D5CDD505-2E9C-101B-9397-08002B2CF9AE}" pid="3" name="Order">
    <vt:r8>3100</vt:r8>
  </property>
  <property fmtid="{D5CDD505-2E9C-101B-9397-08002B2CF9AE}" pid="4" name="Document Contact">
    <vt:lpwstr>24;#Coralie DiTommaso</vt:lpwstr>
  </property>
  <property fmtid="{D5CDD505-2E9C-101B-9397-08002B2CF9AE}" pid="5" name="Key Words">
    <vt:lpwstr>powerpoint template</vt:lpwstr>
  </property>
  <property fmtid="{D5CDD505-2E9C-101B-9397-08002B2CF9AE}" pid="6" name="Document Name">
    <vt:lpwstr>PowerPoint template</vt:lpwstr>
  </property>
  <property fmtid="{D5CDD505-2E9C-101B-9397-08002B2CF9AE}" pid="7" name="Tags">
    <vt:lpwstr>Enter Choice #1</vt:lpwstr>
  </property>
  <property fmtid="{D5CDD505-2E9C-101B-9397-08002B2CF9AE}" pid="8" name="Description0">
    <vt:lpwstr/>
  </property>
  <property fmtid="{D5CDD505-2E9C-101B-9397-08002B2CF9AE}" pid="9" name="Recency Date">
    <vt:lpwstr>2008-11-06T02:00:00Z</vt:lpwstr>
  </property>
  <property fmtid="{D5CDD505-2E9C-101B-9397-08002B2CF9AE}" pid="10" name="Resource Type">
    <vt:lpwstr>ERS Templates &amp; Slides</vt:lpwstr>
  </property>
</Properties>
</file>