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873" r:id="rId2"/>
    <p:sldMasterId id="2147483877" r:id="rId3"/>
    <p:sldMasterId id="2147483879" r:id="rId4"/>
  </p:sldMasterIdLst>
  <p:notesMasterIdLst>
    <p:notesMasterId r:id="rId37"/>
  </p:notesMasterIdLst>
  <p:handoutMasterIdLst>
    <p:handoutMasterId r:id="rId38"/>
  </p:handoutMasterIdLst>
  <p:sldIdLst>
    <p:sldId id="696" r:id="rId5"/>
    <p:sldId id="796" r:id="rId6"/>
    <p:sldId id="956" r:id="rId7"/>
    <p:sldId id="977" r:id="rId8"/>
    <p:sldId id="978" r:id="rId9"/>
    <p:sldId id="994" r:id="rId10"/>
    <p:sldId id="995" r:id="rId11"/>
    <p:sldId id="986" r:id="rId12"/>
    <p:sldId id="923" r:id="rId13"/>
    <p:sldId id="967" r:id="rId14"/>
    <p:sldId id="968" r:id="rId15"/>
    <p:sldId id="969" r:id="rId16"/>
    <p:sldId id="971" r:id="rId17"/>
    <p:sldId id="972" r:id="rId18"/>
    <p:sldId id="973" r:id="rId19"/>
    <p:sldId id="974" r:id="rId20"/>
    <p:sldId id="966" r:id="rId21"/>
    <p:sldId id="982" r:id="rId22"/>
    <p:sldId id="983" r:id="rId23"/>
    <p:sldId id="984" r:id="rId24"/>
    <p:sldId id="981" r:id="rId25"/>
    <p:sldId id="985" r:id="rId26"/>
    <p:sldId id="991" r:id="rId27"/>
    <p:sldId id="979" r:id="rId28"/>
    <p:sldId id="951" r:id="rId29"/>
    <p:sldId id="988" r:id="rId30"/>
    <p:sldId id="992" r:id="rId31"/>
    <p:sldId id="993" r:id="rId32"/>
    <p:sldId id="989" r:id="rId33"/>
    <p:sldId id="851" r:id="rId34"/>
    <p:sldId id="925" r:id="rId35"/>
    <p:sldId id="987" r:id="rId36"/>
  </p:sldIdLst>
  <p:sldSz cx="9144000" cy="6858000" type="screen4x3"/>
  <p:notesSz cx="6858000" cy="9296400"/>
  <p:defaultTextStyle>
    <a:defPPr>
      <a:defRPr lang="en-US"/>
    </a:defPPr>
    <a:lvl1pPr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560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706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9852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000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733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879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026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172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F0B0"/>
    <a:srgbClr val="CCFFCC"/>
    <a:srgbClr val="BED664"/>
    <a:srgbClr val="9C3495"/>
    <a:srgbClr val="597957"/>
    <a:srgbClr val="CBD465"/>
    <a:srgbClr val="FF3300"/>
    <a:srgbClr val="FFFF66"/>
    <a:srgbClr val="070C17"/>
    <a:srgbClr val="BF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84468" autoAdjust="0"/>
  </p:normalViewPr>
  <p:slideViewPr>
    <p:cSldViewPr snapToGrid="0">
      <p:cViewPr>
        <p:scale>
          <a:sx n="60" d="100"/>
          <a:sy n="60" d="100"/>
        </p:scale>
        <p:origin x="-1896" y="-150"/>
      </p:cViewPr>
      <p:guideLst>
        <p:guide orient="horz" pos="1008"/>
        <p:guide orient="horz" pos="4047"/>
        <p:guide pos="576"/>
        <p:guide pos="5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634" y="-72"/>
      </p:cViewPr>
      <p:guideLst>
        <p:guide orient="horz" pos="2929"/>
        <p:guide pos="2161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kozin:Desktop:OEE:Self-Assessment%20Reports:self-assess%20all%20teach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kozin:Desktop:OEE:Self-Assessment%20Reports:self-assess%20all%20teach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5B3D7"/>
              </a:solidFill>
            </c:spPr>
          </c:dPt>
          <c:dPt>
            <c:idx val="2"/>
            <c:invertIfNegative val="0"/>
            <c:bubble3D val="0"/>
            <c:spPr>
              <a:solidFill>
                <a:srgbClr val="95B3D7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D99694"/>
              </a:solidFill>
            </c:spPr>
          </c:dPt>
          <c:dPt>
            <c:idx val="6"/>
            <c:invertIfNegative val="0"/>
            <c:bubble3D val="0"/>
            <c:spPr>
              <a:solidFill>
                <a:srgbClr val="D99694"/>
              </a:solidFill>
            </c:spPr>
          </c:dPt>
          <c:dPt>
            <c:idx val="7"/>
            <c:invertIfNegative val="0"/>
            <c:bubble3D val="0"/>
            <c:spPr>
              <a:solidFill>
                <a:srgbClr val="D99694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C3D69B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3D69B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AC09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'teachers strength'!$E$9:$F$27</c:f>
              <c:multiLvlStrCache>
                <c:ptCount val="19"/>
                <c:lvl>
                  <c:pt idx="0">
                    <c:v>I-A</c:v>
                  </c:pt>
                  <c:pt idx="1">
                    <c:v>I-B</c:v>
                  </c:pt>
                  <c:pt idx="2">
                    <c:v>I-C</c:v>
                  </c:pt>
                  <c:pt idx="4">
                    <c:v>II-A</c:v>
                  </c:pt>
                  <c:pt idx="5">
                    <c:v>II-B</c:v>
                  </c:pt>
                  <c:pt idx="6">
                    <c:v>II-C</c:v>
                  </c:pt>
                  <c:pt idx="7">
                    <c:v>II-D</c:v>
                  </c:pt>
                  <c:pt idx="9">
                    <c:v>III-A</c:v>
                  </c:pt>
                  <c:pt idx="10">
                    <c:v>III-B</c:v>
                  </c:pt>
                  <c:pt idx="11">
                    <c:v>III-C</c:v>
                  </c:pt>
                  <c:pt idx="13">
                    <c:v>IV-A</c:v>
                  </c:pt>
                  <c:pt idx="14">
                    <c:v>IV-B</c:v>
                  </c:pt>
                  <c:pt idx="15">
                    <c:v>IV-C</c:v>
                  </c:pt>
                  <c:pt idx="16">
                    <c:v>IV-D</c:v>
                  </c:pt>
                  <c:pt idx="17">
                    <c:v>IV-E</c:v>
                  </c:pt>
                  <c:pt idx="18">
                    <c:v>IV-F</c:v>
                  </c:pt>
                </c:lvl>
                <c:lvl>
                  <c:pt idx="0">
                    <c:v>Standard I - 38%</c:v>
                  </c:pt>
                  <c:pt idx="4">
                    <c:v>Standard II - 32%</c:v>
                  </c:pt>
                  <c:pt idx="9">
                    <c:v>Standard III - 14%</c:v>
                  </c:pt>
                  <c:pt idx="13">
                    <c:v>Standard IV - 16%</c:v>
                  </c:pt>
                </c:lvl>
              </c:multiLvlStrCache>
            </c:multiLvlStrRef>
          </c:cat>
          <c:val>
            <c:numRef>
              <c:f>'teachers strength'!$G$9:$G$27</c:f>
              <c:numCache>
                <c:formatCode>0%</c:formatCode>
                <c:ptCount val="19"/>
                <c:pt idx="0">
                  <c:v>0.26077749205869</c:v>
                </c:pt>
                <c:pt idx="1">
                  <c:v>8.2892149447889904E-2</c:v>
                </c:pt>
                <c:pt idx="2">
                  <c:v>3.2445923460898501E-2</c:v>
                </c:pt>
                <c:pt idx="4">
                  <c:v>0.13265769172591099</c:v>
                </c:pt>
                <c:pt idx="5">
                  <c:v>9.7186507336257694E-2</c:v>
                </c:pt>
                <c:pt idx="6">
                  <c:v>2.8739978823173501E-2</c:v>
                </c:pt>
                <c:pt idx="7">
                  <c:v>6.3530479503857207E-2</c:v>
                </c:pt>
                <c:pt idx="9">
                  <c:v>3.9555286643472999E-2</c:v>
                </c:pt>
                <c:pt idx="10">
                  <c:v>1.61095144456209E-2</c:v>
                </c:pt>
                <c:pt idx="11">
                  <c:v>8.31946755407654E-2</c:v>
                </c:pt>
                <c:pt idx="13">
                  <c:v>3.72863409469067E-2</c:v>
                </c:pt>
                <c:pt idx="14">
                  <c:v>3.07063984268643E-2</c:v>
                </c:pt>
                <c:pt idx="15">
                  <c:v>5.2261382544244402E-2</c:v>
                </c:pt>
                <c:pt idx="16">
                  <c:v>7.7900468915443897E-3</c:v>
                </c:pt>
                <c:pt idx="17">
                  <c:v>1.14959915292694E-2</c:v>
                </c:pt>
                <c:pt idx="18">
                  <c:v>2.3370140674633201E-2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86476800"/>
        <c:axId val="84383936"/>
      </c:barChart>
      <c:catAx>
        <c:axId val="8647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84383936"/>
        <c:crosses val="autoZero"/>
        <c:auto val="1"/>
        <c:lblAlgn val="ctr"/>
        <c:lblOffset val="100"/>
        <c:noMultiLvlLbl val="0"/>
      </c:catAx>
      <c:valAx>
        <c:axId val="84383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47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'teachers growth'!$E$2:$E$5</c:f>
              <c:strCache>
                <c:ptCount val="4"/>
                <c:pt idx="0">
                  <c:v>I. Curriculum, Planning and Assessment</c:v>
                </c:pt>
                <c:pt idx="1">
                  <c:v>II. Teaching All Students</c:v>
                </c:pt>
                <c:pt idx="2">
                  <c:v>III. Family and Community Engagement</c:v>
                </c:pt>
                <c:pt idx="3">
                  <c:v>IV. Professional Culture</c:v>
                </c:pt>
              </c:strCache>
            </c:strRef>
          </c:cat>
          <c:val>
            <c:numRef>
              <c:f>'teachers growth'!$F$2:$F$5</c:f>
              <c:numCache>
                <c:formatCode>General</c:formatCode>
                <c:ptCount val="4"/>
                <c:pt idx="0">
                  <c:v>4018</c:v>
                </c:pt>
                <c:pt idx="1">
                  <c:v>2448</c:v>
                </c:pt>
                <c:pt idx="2">
                  <c:v>2520</c:v>
                </c:pt>
                <c:pt idx="3">
                  <c:v>1732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54789991282611"/>
          <c:y val="0.21606466997056831"/>
          <c:w val="0.35921601501798101"/>
          <c:h val="0.4575542114174338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5A149-106F-4818-9395-2FCC807CF9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A3371-AC68-4BF8-9016-F1A9D3EFC658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Self-Assessment</a:t>
          </a:r>
          <a:endParaRPr lang="en-US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64736-7911-4B33-B26B-A1906CB3062B}" type="parTrans" cxnId="{1F9E2DDB-A439-497A-9AF2-1458D23A5FB9}">
      <dgm:prSet/>
      <dgm:spPr/>
      <dgm:t>
        <a:bodyPr/>
        <a:lstStyle/>
        <a:p>
          <a:endParaRPr lang="en-US"/>
        </a:p>
      </dgm:t>
    </dgm:pt>
    <dgm:pt modelId="{459903BE-FE5C-4567-A94A-FB0349300106}" type="sibTrans" cxnId="{1F9E2DDB-A439-497A-9AF2-1458D23A5FB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3203EFA-68AF-4A45-BBD1-3FF3454B4917}">
      <dgm:prSet phldrT="[Text]"/>
      <dgm:spPr>
        <a:gradFill rotWithShape="0">
          <a:gsLst>
            <a:gs pos="21000">
              <a:schemeClr val="accent1">
                <a:tint val="66000"/>
                <a:satMod val="160000"/>
              </a:schemeClr>
            </a:gs>
            <a:gs pos="9000">
              <a:schemeClr val="accent1">
                <a:tint val="44500"/>
                <a:satMod val="160000"/>
              </a:schemeClr>
            </a:gs>
            <a:gs pos="76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Analysis, goal-setting &amp; plan development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828C0-22E8-4D2F-A738-B15E00C88675}" type="parTrans" cxnId="{60150341-84A1-40B1-A0A2-303811C250A4}">
      <dgm:prSet/>
      <dgm:spPr/>
      <dgm:t>
        <a:bodyPr/>
        <a:lstStyle/>
        <a:p>
          <a:endParaRPr lang="en-US"/>
        </a:p>
      </dgm:t>
    </dgm:pt>
    <dgm:pt modelId="{8109AAC0-C61B-49FE-B209-437FD6E5EBC3}" type="sibTrans" cxnId="{60150341-84A1-40B1-A0A2-303811C250A4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F6E110E-E872-4E6D-8C85-CBEF7A476DCD}">
      <dgm:prSet phldrT="[Text]"/>
      <dgm:spPr>
        <a:gradFill rotWithShape="0">
          <a:gsLst>
            <a:gs pos="6500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of the plan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6B561-6D4C-45E8-B1CA-A39AE739917F}" type="parTrans" cxnId="{3340A1B8-5852-4795-9AB5-CF9F2C6C924B}">
      <dgm:prSet/>
      <dgm:spPr/>
      <dgm:t>
        <a:bodyPr/>
        <a:lstStyle/>
        <a:p>
          <a:endParaRPr lang="en-US"/>
        </a:p>
      </dgm:t>
    </dgm:pt>
    <dgm:pt modelId="{3C68407D-BA1F-40A9-9909-D3FE26EC8245}" type="sibTrans" cxnId="{3340A1B8-5852-4795-9AB5-CF9F2C6C924B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7008614-C288-43CD-B184-A6413E340031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 Assessment/Evaluation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7AAB0-7EEB-4842-9858-A29A370CC71E}" type="parTrans" cxnId="{8E0E3CB7-4C3A-441B-8F4B-57CD5F97D719}">
      <dgm:prSet/>
      <dgm:spPr/>
      <dgm:t>
        <a:bodyPr/>
        <a:lstStyle/>
        <a:p>
          <a:endParaRPr lang="en-US"/>
        </a:p>
      </dgm:t>
    </dgm:pt>
    <dgm:pt modelId="{E379EDF7-1B18-40D8-82DF-781AC29640CD}" type="sibTrans" cxnId="{8E0E3CB7-4C3A-441B-8F4B-57CD5F97D71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7AE04C-D11A-48B7-9D3D-452F3A68C3FC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 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BAA93-010E-4213-BF46-E46A6ADFF9AF}" type="parTrans" cxnId="{CEC06C46-3F85-49FC-ACCB-E887F6ABEEB6}">
      <dgm:prSet/>
      <dgm:spPr/>
      <dgm:t>
        <a:bodyPr/>
        <a:lstStyle/>
        <a:p>
          <a:endParaRPr lang="en-US"/>
        </a:p>
      </dgm:t>
    </dgm:pt>
    <dgm:pt modelId="{FF1154B8-E073-4B23-9E0A-8C27629E3E0D}" type="sibTrans" cxnId="{CEC06C46-3F85-49FC-ACCB-E887F6ABEEB6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A4F0A6-7F37-43F8-A703-CB58CA8511A1}" type="pres">
      <dgm:prSet presAssocID="{7BA5A149-106F-4818-9395-2FCC807C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28D3D-2A34-45CC-9ABF-097101DC15FA}" type="pres">
      <dgm:prSet presAssocID="{762A3371-AC68-4BF8-9016-F1A9D3EFC658}" presName="node" presStyleLbl="node1" presStyleIdx="0" presStyleCnt="5" custScaleX="16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B379-78D6-4A6F-AE90-A191396D3E36}" type="pres">
      <dgm:prSet presAssocID="{762A3371-AC68-4BF8-9016-F1A9D3EFC658}" presName="spNode" presStyleCnt="0"/>
      <dgm:spPr/>
    </dgm:pt>
    <dgm:pt modelId="{8D348E70-70BE-488C-9ABA-D7BB12A128BA}" type="pres">
      <dgm:prSet presAssocID="{459903BE-FE5C-4567-A94A-FB03493001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168F7-5E1C-4F86-9EB6-A2049D5E401F}" type="pres">
      <dgm:prSet presAssocID="{B3203EFA-68AF-4A45-BBD1-3FF3454B4917}" presName="node" presStyleLbl="node1" presStyleIdx="1" presStyleCnt="5" custScaleX="144376" custRadScaleRad="99991" custRadScaleInc="1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AA786-6997-454A-9C4E-0FD3EC3F819C}" type="pres">
      <dgm:prSet presAssocID="{B3203EFA-68AF-4A45-BBD1-3FF3454B4917}" presName="spNode" presStyleCnt="0"/>
      <dgm:spPr/>
    </dgm:pt>
    <dgm:pt modelId="{68BAD2B8-815E-4E87-829A-A3580C486FAC}" type="pres">
      <dgm:prSet presAssocID="{8109AAC0-C61B-49FE-B209-437FD6E5EB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CD907F-22DD-4821-8066-EE4B8DF67A3D}" type="pres">
      <dgm:prSet presAssocID="{0F6E110E-E872-4E6D-8C85-CBEF7A476DCD}" presName="node" presStyleLbl="node1" presStyleIdx="2" presStyleCnt="5" custScaleX="144233" custRadScaleRad="102359" custRadScaleInc="-7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C01-364F-4ADF-9881-311440EDE0E4}" type="pres">
      <dgm:prSet presAssocID="{0F6E110E-E872-4E6D-8C85-CBEF7A476DCD}" presName="spNode" presStyleCnt="0"/>
      <dgm:spPr/>
    </dgm:pt>
    <dgm:pt modelId="{093325D8-7BAC-4C88-BF3A-4F44A1C27668}" type="pres">
      <dgm:prSet presAssocID="{3C68407D-BA1F-40A9-9909-D3FE26EC82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A6E6AE-005E-4C7D-B0A8-03433F0F690B}" type="pres">
      <dgm:prSet presAssocID="{57008614-C288-43CD-B184-A6413E340031}" presName="node" presStyleLbl="node1" presStyleIdx="3" presStyleCnt="5" custScaleX="159598" custRadScaleRad="94746" custRadScaleInc="3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CA05-6677-4092-8CD3-63509A6ACAE5}" type="pres">
      <dgm:prSet presAssocID="{57008614-C288-43CD-B184-A6413E340031}" presName="spNode" presStyleCnt="0"/>
      <dgm:spPr/>
    </dgm:pt>
    <dgm:pt modelId="{394C79C9-F92A-4909-8A36-04C182B952D3}" type="pres">
      <dgm:prSet presAssocID="{E379EDF7-1B18-40D8-82DF-781AC29640C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1A9D7E5-BD69-4327-BE26-CC651E250F55}" type="pres">
      <dgm:prSet presAssocID="{437AE04C-D11A-48B7-9D3D-452F3A68C3FC}" presName="node" presStyleLbl="node1" presStyleIdx="4" presStyleCnt="5" custScaleX="1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2D69-CB26-4BFF-99AF-53B62C238939}" type="pres">
      <dgm:prSet presAssocID="{437AE04C-D11A-48B7-9D3D-452F3A68C3FC}" presName="spNode" presStyleCnt="0"/>
      <dgm:spPr/>
    </dgm:pt>
    <dgm:pt modelId="{54665AA4-FFE4-4107-8D1A-47D18C72B649}" type="pres">
      <dgm:prSet presAssocID="{FF1154B8-E073-4B23-9E0A-8C27629E3E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E2FD1F9-978A-4081-A90F-765ECE648645}" type="presOf" srcId="{8109AAC0-C61B-49FE-B209-437FD6E5EBC3}" destId="{68BAD2B8-815E-4E87-829A-A3580C486FAC}" srcOrd="0" destOrd="0" presId="urn:microsoft.com/office/officeart/2005/8/layout/cycle5"/>
    <dgm:cxn modelId="{712744C8-7778-437D-8C79-3C37AF5DF23C}" type="presOf" srcId="{437AE04C-D11A-48B7-9D3D-452F3A68C3FC}" destId="{61A9D7E5-BD69-4327-BE26-CC651E250F55}" srcOrd="0" destOrd="0" presId="urn:microsoft.com/office/officeart/2005/8/layout/cycle5"/>
    <dgm:cxn modelId="{CEC06C46-3F85-49FC-ACCB-E887F6ABEEB6}" srcId="{7BA5A149-106F-4818-9395-2FCC807CF941}" destId="{437AE04C-D11A-48B7-9D3D-452F3A68C3FC}" srcOrd="4" destOrd="0" parTransId="{D95BAA93-010E-4213-BF46-E46A6ADFF9AF}" sibTransId="{FF1154B8-E073-4B23-9E0A-8C27629E3E0D}"/>
    <dgm:cxn modelId="{325B7034-7001-4A44-ADB4-561EE7DFFF32}" type="presOf" srcId="{57008614-C288-43CD-B184-A6413E340031}" destId="{6DA6E6AE-005E-4C7D-B0A8-03433F0F690B}" srcOrd="0" destOrd="0" presId="urn:microsoft.com/office/officeart/2005/8/layout/cycle5"/>
    <dgm:cxn modelId="{C88159C2-9DA0-4F54-9402-F74491B28632}" type="presOf" srcId="{3C68407D-BA1F-40A9-9909-D3FE26EC8245}" destId="{093325D8-7BAC-4C88-BF3A-4F44A1C27668}" srcOrd="0" destOrd="0" presId="urn:microsoft.com/office/officeart/2005/8/layout/cycle5"/>
    <dgm:cxn modelId="{3340A1B8-5852-4795-9AB5-CF9F2C6C924B}" srcId="{7BA5A149-106F-4818-9395-2FCC807CF941}" destId="{0F6E110E-E872-4E6D-8C85-CBEF7A476DCD}" srcOrd="2" destOrd="0" parTransId="{3B86B561-6D4C-45E8-B1CA-A39AE739917F}" sibTransId="{3C68407D-BA1F-40A9-9909-D3FE26EC8245}"/>
    <dgm:cxn modelId="{8BD6E629-EFA2-484C-95D4-31CA84BC262B}" type="presOf" srcId="{459903BE-FE5C-4567-A94A-FB0349300106}" destId="{8D348E70-70BE-488C-9ABA-D7BB12A128BA}" srcOrd="0" destOrd="0" presId="urn:microsoft.com/office/officeart/2005/8/layout/cycle5"/>
    <dgm:cxn modelId="{8E0E3CB7-4C3A-441B-8F4B-57CD5F97D719}" srcId="{7BA5A149-106F-4818-9395-2FCC807CF941}" destId="{57008614-C288-43CD-B184-A6413E340031}" srcOrd="3" destOrd="0" parTransId="{2CF7AAB0-7EEB-4842-9858-A29A370CC71E}" sibTransId="{E379EDF7-1B18-40D8-82DF-781AC29640CD}"/>
    <dgm:cxn modelId="{60150341-84A1-40B1-A0A2-303811C250A4}" srcId="{7BA5A149-106F-4818-9395-2FCC807CF941}" destId="{B3203EFA-68AF-4A45-BBD1-3FF3454B4917}" srcOrd="1" destOrd="0" parTransId="{2D2828C0-22E8-4D2F-A738-B15E00C88675}" sibTransId="{8109AAC0-C61B-49FE-B209-437FD6E5EBC3}"/>
    <dgm:cxn modelId="{8035CAD0-A2EC-4157-BB5D-CAFB2D7597FF}" type="presOf" srcId="{B3203EFA-68AF-4A45-BBD1-3FF3454B4917}" destId="{94D168F7-5E1C-4F86-9EB6-A2049D5E401F}" srcOrd="0" destOrd="0" presId="urn:microsoft.com/office/officeart/2005/8/layout/cycle5"/>
    <dgm:cxn modelId="{3D055D24-C041-4FAB-A7BD-B4133A251194}" type="presOf" srcId="{E379EDF7-1B18-40D8-82DF-781AC29640CD}" destId="{394C79C9-F92A-4909-8A36-04C182B952D3}" srcOrd="0" destOrd="0" presId="urn:microsoft.com/office/officeart/2005/8/layout/cycle5"/>
    <dgm:cxn modelId="{7BA6A476-0B98-4DD2-AE85-387F931F0814}" type="presOf" srcId="{7BA5A149-106F-4818-9395-2FCC807CF941}" destId="{43A4F0A6-7F37-43F8-A703-CB58CA8511A1}" srcOrd="0" destOrd="0" presId="urn:microsoft.com/office/officeart/2005/8/layout/cycle5"/>
    <dgm:cxn modelId="{5EA41D0F-E50C-443A-AFF0-188F5836CE9F}" type="presOf" srcId="{FF1154B8-E073-4B23-9E0A-8C27629E3E0D}" destId="{54665AA4-FFE4-4107-8D1A-47D18C72B649}" srcOrd="0" destOrd="0" presId="urn:microsoft.com/office/officeart/2005/8/layout/cycle5"/>
    <dgm:cxn modelId="{A6960600-703B-4949-9324-01AE56C8D508}" type="presOf" srcId="{0F6E110E-E872-4E6D-8C85-CBEF7A476DCD}" destId="{C1CD907F-22DD-4821-8066-EE4B8DF67A3D}" srcOrd="0" destOrd="0" presId="urn:microsoft.com/office/officeart/2005/8/layout/cycle5"/>
    <dgm:cxn modelId="{1F9E2DDB-A439-497A-9AF2-1458D23A5FB9}" srcId="{7BA5A149-106F-4818-9395-2FCC807CF941}" destId="{762A3371-AC68-4BF8-9016-F1A9D3EFC658}" srcOrd="0" destOrd="0" parTransId="{AC964736-7911-4B33-B26B-A1906CB3062B}" sibTransId="{459903BE-FE5C-4567-A94A-FB0349300106}"/>
    <dgm:cxn modelId="{2A6C92EE-DB18-436E-8F0A-40B2CA419480}" type="presOf" srcId="{762A3371-AC68-4BF8-9016-F1A9D3EFC658}" destId="{25728D3D-2A34-45CC-9ABF-097101DC15FA}" srcOrd="0" destOrd="0" presId="urn:microsoft.com/office/officeart/2005/8/layout/cycle5"/>
    <dgm:cxn modelId="{0AEEE30B-60F4-4E61-8FEB-6E07BC22A543}" type="presParOf" srcId="{43A4F0A6-7F37-43F8-A703-CB58CA8511A1}" destId="{25728D3D-2A34-45CC-9ABF-097101DC15FA}" srcOrd="0" destOrd="0" presId="urn:microsoft.com/office/officeart/2005/8/layout/cycle5"/>
    <dgm:cxn modelId="{3FD00D7F-5AD6-4D80-8372-57CF6C594A62}" type="presParOf" srcId="{43A4F0A6-7F37-43F8-A703-CB58CA8511A1}" destId="{C8C6B379-78D6-4A6F-AE90-A191396D3E36}" srcOrd="1" destOrd="0" presId="urn:microsoft.com/office/officeart/2005/8/layout/cycle5"/>
    <dgm:cxn modelId="{A949495A-62ED-4493-9CBA-51AF188A807D}" type="presParOf" srcId="{43A4F0A6-7F37-43F8-A703-CB58CA8511A1}" destId="{8D348E70-70BE-488C-9ABA-D7BB12A128BA}" srcOrd="2" destOrd="0" presId="urn:microsoft.com/office/officeart/2005/8/layout/cycle5"/>
    <dgm:cxn modelId="{FB872B68-FD82-4874-ACDF-92F8FD81600B}" type="presParOf" srcId="{43A4F0A6-7F37-43F8-A703-CB58CA8511A1}" destId="{94D168F7-5E1C-4F86-9EB6-A2049D5E401F}" srcOrd="3" destOrd="0" presId="urn:microsoft.com/office/officeart/2005/8/layout/cycle5"/>
    <dgm:cxn modelId="{F7F32290-EF65-436B-8E4F-776D3C952513}" type="presParOf" srcId="{43A4F0A6-7F37-43F8-A703-CB58CA8511A1}" destId="{E8FAA786-6997-454A-9C4E-0FD3EC3F819C}" srcOrd="4" destOrd="0" presId="urn:microsoft.com/office/officeart/2005/8/layout/cycle5"/>
    <dgm:cxn modelId="{B51ED6BE-697E-4F2A-A07D-C34A2D14B5E1}" type="presParOf" srcId="{43A4F0A6-7F37-43F8-A703-CB58CA8511A1}" destId="{68BAD2B8-815E-4E87-829A-A3580C486FAC}" srcOrd="5" destOrd="0" presId="urn:microsoft.com/office/officeart/2005/8/layout/cycle5"/>
    <dgm:cxn modelId="{AD49335C-6ECB-4285-8776-8DA00933AD2C}" type="presParOf" srcId="{43A4F0A6-7F37-43F8-A703-CB58CA8511A1}" destId="{C1CD907F-22DD-4821-8066-EE4B8DF67A3D}" srcOrd="6" destOrd="0" presId="urn:microsoft.com/office/officeart/2005/8/layout/cycle5"/>
    <dgm:cxn modelId="{40952ED3-B5B1-488A-B178-9804FF418F6C}" type="presParOf" srcId="{43A4F0A6-7F37-43F8-A703-CB58CA8511A1}" destId="{B3E07C01-364F-4ADF-9881-311440EDE0E4}" srcOrd="7" destOrd="0" presId="urn:microsoft.com/office/officeart/2005/8/layout/cycle5"/>
    <dgm:cxn modelId="{C5FA03CD-4E3D-4FF9-B4DF-A52BE7D5CE99}" type="presParOf" srcId="{43A4F0A6-7F37-43F8-A703-CB58CA8511A1}" destId="{093325D8-7BAC-4C88-BF3A-4F44A1C27668}" srcOrd="8" destOrd="0" presId="urn:microsoft.com/office/officeart/2005/8/layout/cycle5"/>
    <dgm:cxn modelId="{DCB1F7E8-32BC-4C6E-949E-C1B22920D5E9}" type="presParOf" srcId="{43A4F0A6-7F37-43F8-A703-CB58CA8511A1}" destId="{6DA6E6AE-005E-4C7D-B0A8-03433F0F690B}" srcOrd="9" destOrd="0" presId="urn:microsoft.com/office/officeart/2005/8/layout/cycle5"/>
    <dgm:cxn modelId="{52C07A73-B116-4F9B-84A4-FD302EA46F16}" type="presParOf" srcId="{43A4F0A6-7F37-43F8-A703-CB58CA8511A1}" destId="{DB8DCA05-6677-4092-8CD3-63509A6ACAE5}" srcOrd="10" destOrd="0" presId="urn:microsoft.com/office/officeart/2005/8/layout/cycle5"/>
    <dgm:cxn modelId="{082F6D70-2A7A-41B0-811C-30A91394B91B}" type="presParOf" srcId="{43A4F0A6-7F37-43F8-A703-CB58CA8511A1}" destId="{394C79C9-F92A-4909-8A36-04C182B952D3}" srcOrd="11" destOrd="0" presId="urn:microsoft.com/office/officeart/2005/8/layout/cycle5"/>
    <dgm:cxn modelId="{893DF925-4010-4DF7-897A-8DC363255821}" type="presParOf" srcId="{43A4F0A6-7F37-43F8-A703-CB58CA8511A1}" destId="{61A9D7E5-BD69-4327-BE26-CC651E250F55}" srcOrd="12" destOrd="0" presId="urn:microsoft.com/office/officeart/2005/8/layout/cycle5"/>
    <dgm:cxn modelId="{6D9FD341-A2BA-4928-9706-AA8CED284337}" type="presParOf" srcId="{43A4F0A6-7F37-43F8-A703-CB58CA8511A1}" destId="{39C32D69-CB26-4BFF-99AF-53B62C238939}" srcOrd="13" destOrd="0" presId="urn:microsoft.com/office/officeart/2005/8/layout/cycle5"/>
    <dgm:cxn modelId="{4F700E4D-67CB-4FDF-AFB0-9680ECA8E300}" type="presParOf" srcId="{43A4F0A6-7F37-43F8-A703-CB58CA8511A1}" destId="{54665AA4-FFE4-4107-8D1A-47D18C72B6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28D3D-2A34-45CC-9ABF-097101DC15FA}">
      <dsp:nvSpPr>
        <dsp:cNvPr id="0" name=""/>
        <dsp:cNvSpPr/>
      </dsp:nvSpPr>
      <dsp:spPr>
        <a:xfrm>
          <a:off x="2771944" y="1238"/>
          <a:ext cx="2620897" cy="103253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Self-Assessment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2348" y="51642"/>
        <a:ext cx="2520089" cy="931723"/>
      </dsp:txXfrm>
    </dsp:sp>
    <dsp:sp modelId="{8D348E70-70BE-488C-9ABA-D7BB12A128BA}">
      <dsp:nvSpPr>
        <dsp:cNvPr id="0" name=""/>
        <dsp:cNvSpPr/>
      </dsp:nvSpPr>
      <dsp:spPr>
        <a:xfrm>
          <a:off x="2017301" y="517156"/>
          <a:ext cx="4129335" cy="4129335"/>
        </a:xfrm>
        <a:custGeom>
          <a:avLst/>
          <a:gdLst/>
          <a:ahLst/>
          <a:cxnLst/>
          <a:rect l="0" t="0" r="0" b="0"/>
          <a:pathLst>
            <a:path>
              <a:moveTo>
                <a:pt x="3482071" y="563394"/>
              </a:moveTo>
              <a:arcTo wR="2064667" hR="2064667" stAng="18801242" swAng="715271"/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168F7-5E1C-4F86-9EB6-A2049D5E401F}">
      <dsp:nvSpPr>
        <dsp:cNvPr id="0" name=""/>
        <dsp:cNvSpPr/>
      </dsp:nvSpPr>
      <dsp:spPr>
        <a:xfrm>
          <a:off x="4928075" y="1525125"/>
          <a:ext cx="2293426" cy="1032531"/>
        </a:xfrm>
        <a:prstGeom prst="roundRect">
          <a:avLst/>
        </a:prstGeom>
        <a:gradFill rotWithShape="0">
          <a:gsLst>
            <a:gs pos="21000">
              <a:schemeClr val="accent1">
                <a:tint val="66000"/>
                <a:satMod val="160000"/>
              </a:schemeClr>
            </a:gs>
            <a:gs pos="9000">
              <a:schemeClr val="accent1">
                <a:tint val="44500"/>
                <a:satMod val="160000"/>
              </a:schemeClr>
            </a:gs>
            <a:gs pos="76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Analysis, goal-setting &amp; plan development</a:t>
          </a:r>
          <a:endParaRPr lang="en-US" sz="1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8479" y="1575529"/>
        <a:ext cx="2192618" cy="931723"/>
      </dsp:txXfrm>
    </dsp:sp>
    <dsp:sp modelId="{68BAD2B8-815E-4E87-829A-A3580C486FAC}">
      <dsp:nvSpPr>
        <dsp:cNvPr id="0" name=""/>
        <dsp:cNvSpPr/>
      </dsp:nvSpPr>
      <dsp:spPr>
        <a:xfrm>
          <a:off x="2023255" y="648453"/>
          <a:ext cx="4129335" cy="4129335"/>
        </a:xfrm>
        <a:custGeom>
          <a:avLst/>
          <a:gdLst/>
          <a:ahLst/>
          <a:cxnLst/>
          <a:rect l="0" t="0" r="0" b="0"/>
          <a:pathLst>
            <a:path>
              <a:moveTo>
                <a:pt x="4129334" y="2066896"/>
              </a:moveTo>
              <a:arcTo wR="2064667" hR="2064667" stAng="21603711" swAng="796566"/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907F-22DD-4821-8066-EE4B8DF67A3D}">
      <dsp:nvSpPr>
        <dsp:cNvPr id="0" name=""/>
        <dsp:cNvSpPr/>
      </dsp:nvSpPr>
      <dsp:spPr>
        <a:xfrm>
          <a:off x="4621832" y="3341470"/>
          <a:ext cx="2291154" cy="1032531"/>
        </a:xfrm>
        <a:prstGeom prst="roundRect">
          <a:avLst/>
        </a:prstGeom>
        <a:gradFill rotWithShape="0">
          <a:gsLst>
            <a:gs pos="6500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of the plan</a:t>
          </a:r>
          <a:endParaRPr lang="en-US" sz="1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2236" y="3391874"/>
        <a:ext cx="2190346" cy="931723"/>
      </dsp:txXfrm>
    </dsp:sp>
    <dsp:sp modelId="{093325D8-7BAC-4C88-BF3A-4F44A1C27668}">
      <dsp:nvSpPr>
        <dsp:cNvPr id="0" name=""/>
        <dsp:cNvSpPr/>
      </dsp:nvSpPr>
      <dsp:spPr>
        <a:xfrm>
          <a:off x="2227486" y="456426"/>
          <a:ext cx="4129335" cy="4129335"/>
        </a:xfrm>
        <a:custGeom>
          <a:avLst/>
          <a:gdLst/>
          <a:ahLst/>
          <a:cxnLst/>
          <a:rect l="0" t="0" r="0" b="0"/>
          <a:pathLst>
            <a:path>
              <a:moveTo>
                <a:pt x="2699005" y="4029474"/>
              </a:moveTo>
              <a:arcTo wR="2064667" hR="2064667" stAng="4326439" swAng="1548739"/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6E6AE-005E-4C7D-B0A8-03433F0F690B}">
      <dsp:nvSpPr>
        <dsp:cNvPr id="0" name=""/>
        <dsp:cNvSpPr/>
      </dsp:nvSpPr>
      <dsp:spPr>
        <a:xfrm>
          <a:off x="1453970" y="3471211"/>
          <a:ext cx="2535229" cy="103253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 Assessment/Evaluation</a:t>
          </a:r>
          <a:endParaRPr lang="en-US" sz="1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4374" y="3521615"/>
        <a:ext cx="2434421" cy="931723"/>
      </dsp:txXfrm>
    </dsp:sp>
    <dsp:sp modelId="{394C79C9-F92A-4909-8A36-04C182B952D3}">
      <dsp:nvSpPr>
        <dsp:cNvPr id="0" name=""/>
        <dsp:cNvSpPr/>
      </dsp:nvSpPr>
      <dsp:spPr>
        <a:xfrm>
          <a:off x="2019156" y="301295"/>
          <a:ext cx="4129335" cy="4129335"/>
        </a:xfrm>
        <a:custGeom>
          <a:avLst/>
          <a:gdLst/>
          <a:ahLst/>
          <a:cxnLst/>
          <a:rect l="0" t="0" r="0" b="0"/>
          <a:pathLst>
            <a:path>
              <a:moveTo>
                <a:pt x="216656" y="2985377"/>
              </a:moveTo>
              <a:arcTo wR="2064667" hR="2064667" stAng="9211005" swAng="1078741"/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9D7E5-BD69-4327-BE26-CC651E250F55}">
      <dsp:nvSpPr>
        <dsp:cNvPr id="0" name=""/>
        <dsp:cNvSpPr/>
      </dsp:nvSpPr>
      <dsp:spPr>
        <a:xfrm>
          <a:off x="981317" y="1427889"/>
          <a:ext cx="2274920" cy="103253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 Evaluation</a:t>
          </a:r>
          <a:endParaRPr lang="en-US" sz="1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1721" y="1478293"/>
        <a:ext cx="2174112" cy="931723"/>
      </dsp:txXfrm>
    </dsp:sp>
    <dsp:sp modelId="{54665AA4-FFE4-4107-8D1A-47D18C72B649}">
      <dsp:nvSpPr>
        <dsp:cNvPr id="0" name=""/>
        <dsp:cNvSpPr/>
      </dsp:nvSpPr>
      <dsp:spPr>
        <a:xfrm>
          <a:off x="2017725" y="517504"/>
          <a:ext cx="4129335" cy="4129335"/>
        </a:xfrm>
        <a:custGeom>
          <a:avLst/>
          <a:gdLst/>
          <a:ahLst/>
          <a:cxnLst/>
          <a:rect l="0" t="0" r="0" b="0"/>
          <a:pathLst>
            <a:path>
              <a:moveTo>
                <a:pt x="422316" y="813453"/>
              </a:moveTo>
              <a:arcTo wR="2064667" hR="2064667" stAng="13038103" swAng="599389"/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Supporting Effective Teaching </a:t>
            </a:r>
          </a:p>
          <a:p>
            <a:pPr>
              <a:defRPr/>
            </a:pPr>
            <a:r>
              <a:rPr lang="en-US"/>
              <a:t>Through Educator Evaluation in 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678696-CF33-4400-8961-EC7845D3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East Boston High Schools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3D65C3-4D67-4EA2-A6D6-65CF9CF8B6E4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8075" y="698500"/>
            <a:ext cx="4643438" cy="3484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2441" tIns="46219" rIns="92441" bIns="462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    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EDBEB5-97CC-46A3-A3F3-CA3DCC5F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9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560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706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69852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000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63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808DD2C-B9D3-42A9-91D1-520ECBA80221}" type="slidenum">
              <a:rPr lang="en-US" sz="1200" smtClean="0">
                <a:latin typeface="Calibri" pitchFamily="34" charset="0"/>
              </a:rPr>
              <a:pPr eaLnBrk="1" hangingPunct="1"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Needs to be digital representation</a:t>
            </a:r>
            <a:r>
              <a:rPr lang="en-US" baseline="0" dirty="0" smtClean="0"/>
              <a:t> on EDFS, but can maintain binder for items difficult to scan – moving towards paperless, but for transition this is ok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At this point:  ask for a show</a:t>
            </a:r>
            <a:r>
              <a:rPr lang="en-US" baseline="0" dirty="0" smtClean="0"/>
              <a:t> of hands to identify those at the same stage so they may sit near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 new to the process</a:t>
            </a:r>
          </a:p>
          <a:p>
            <a:r>
              <a:rPr lang="en-US" baseline="0" dirty="0" smtClean="0"/>
              <a:t>Have written some goals ideas</a:t>
            </a:r>
          </a:p>
          <a:p>
            <a:r>
              <a:rPr lang="en-US" baseline="0" dirty="0" smtClean="0"/>
              <a:t>Have a draft to revise or receive feedback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274761-067E-4E70-B46B-E53ECC75E50B}" type="slidenum">
              <a:rPr lang="en-US" sz="1200" smtClean="0">
                <a:latin typeface="Calibri" pitchFamily="34" charset="0"/>
              </a:rPr>
              <a:pPr eaLnBrk="1" hangingPunct="1"/>
              <a:t>2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1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26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27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28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29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3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30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At this point:  ask for a show</a:t>
            </a:r>
            <a:r>
              <a:rPr lang="en-US" baseline="0" dirty="0" smtClean="0"/>
              <a:t> of hands to identify those at the same stage so they may sit near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 new to the process</a:t>
            </a:r>
          </a:p>
          <a:p>
            <a:r>
              <a:rPr lang="en-US" baseline="0" dirty="0" smtClean="0"/>
              <a:t>Have written some goals ideas</a:t>
            </a:r>
          </a:p>
          <a:p>
            <a:r>
              <a:rPr lang="en-US" baseline="0" dirty="0" smtClean="0"/>
              <a:t>Have a draft to revise or receive feedback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274761-067E-4E70-B46B-E53ECC75E50B}" type="slidenum">
              <a:rPr lang="en-US" sz="1200" smtClean="0">
                <a:latin typeface="Calibri" pitchFamily="34" charset="0"/>
              </a:rPr>
              <a:pPr eaLnBrk="1" hangingPunct="1"/>
              <a:t>32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6B5080-138B-462C-9E86-26EB28020C9F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Introduce yourself to someone nearby who you don’t know</a:t>
            </a:r>
          </a:p>
          <a:p>
            <a:pPr>
              <a:buFontTx/>
              <a:buChar char="•"/>
            </a:pPr>
            <a:r>
              <a:rPr lang="en-US" dirty="0" smtClean="0"/>
              <a:t>Facilitators introduce themselves</a:t>
            </a:r>
          </a:p>
          <a:p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6B5080-138B-462C-9E86-26EB28020C9F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Introduce yourself to someone nearby who you don’t know</a:t>
            </a:r>
          </a:p>
          <a:p>
            <a:pPr>
              <a:buFontTx/>
              <a:buChar char="•"/>
            </a:pPr>
            <a:r>
              <a:rPr lang="en-US" dirty="0" smtClean="0"/>
              <a:t>Facilitators introduce themselves</a:t>
            </a:r>
          </a:p>
          <a:p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6B5080-138B-462C-9E86-26EB28020C9F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Introduce yourself to someone nearby who you don’t know</a:t>
            </a:r>
          </a:p>
          <a:p>
            <a:pPr>
              <a:buFontTx/>
              <a:buChar char="•"/>
            </a:pPr>
            <a:r>
              <a:rPr lang="en-US" dirty="0" smtClean="0"/>
              <a:t>Facilitators introduce themselves</a:t>
            </a:r>
          </a:p>
          <a:p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6B5080-138B-462C-9E86-26EB28020C9F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51280E-8069-4A30-AAA6-CE62A7413408}" type="slidenum">
              <a:rPr lang="en-US" sz="1200" smtClean="0">
                <a:latin typeface="Calibri" pitchFamily="34" charset="0"/>
              </a:rPr>
              <a:pPr eaLnBrk="1" hangingPunct="1"/>
              <a:t>8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4047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3" y="5314951"/>
            <a:ext cx="6491288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3" y="6057900"/>
            <a:ext cx="6491288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 pitchFamily="34" charset="0"/>
              </a:defRPr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079" y="6234117"/>
            <a:ext cx="7796213" cy="190501"/>
          </a:xfr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BAE6-5720-4CB9-ACEC-47A64241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 Conten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marL="457146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3849" y="1585913"/>
            <a:ext cx="8173440" cy="4838700"/>
          </a:xfrm>
        </p:spPr>
        <p:txBody>
          <a:bodyPr/>
          <a:lstStyle>
            <a:lvl1pPr marL="342860" indent="-342860">
              <a:buFont typeface="Arial" pitchFamily="34" charset="0"/>
              <a:buChar char="•"/>
              <a:defRPr sz="2400"/>
            </a:lvl1pPr>
            <a:lvl2pPr>
              <a:defRPr sz="2000">
                <a:latin typeface="Century Gothic" pitchFamily="34" charset="0"/>
              </a:defRPr>
            </a:lvl2pPr>
            <a:lvl3pPr>
              <a:defRPr sz="1600"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D9B1-EC64-4D8B-AE4A-3B03D085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169C-A377-4ACF-80CA-3F66451E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88474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/>
          <p:nvPr userDrawn="1">
            <p:custDataLst>
              <p:tags r:id="rId3"/>
            </p:custDataLst>
          </p:nvPr>
        </p:nvSpPr>
        <p:spPr>
          <a:xfrm>
            <a:off x="590550" y="695325"/>
            <a:ext cx="807978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22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0" y="687388"/>
            <a:ext cx="533400" cy="24447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200" b="1" dirty="0">
              <a:solidFill>
                <a:srgbClr val="FFFFFF"/>
              </a:solidFill>
              <a:latin typeface="Goudy Old Style" pitchFamily="18" charset="0"/>
              <a:cs typeface="+mn-cs"/>
            </a:endParaRPr>
          </a:p>
        </p:txBody>
      </p:sp>
      <p:sp>
        <p:nvSpPr>
          <p:cNvPr id="7" name="Footer Placeholder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029575" y="6594475"/>
            <a:ext cx="517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fld id="{EEC93874-F327-4E77-9967-1AD4E95FD124}" type="slidenum">
              <a:rPr lang="en-US" sz="800">
                <a:solidFill>
                  <a:srgbClr val="595959"/>
                </a:solidFill>
                <a:latin typeface="Arial Bold" pitchFamily="34" charset="0"/>
                <a:cs typeface="Arial Bold" pitchFamily="34" charset="0"/>
              </a:rPr>
              <a:pPr algn="r"/>
              <a:t>‹#›</a:t>
            </a:fld>
            <a:endParaRPr lang="en-US" sz="800" dirty="0">
              <a:solidFill>
                <a:srgbClr val="595959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331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6629401" y="6572251"/>
            <a:ext cx="2090739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 smtClean="0">
              <a:solidFill>
                <a:srgbClr val="334B9C"/>
              </a:solidFill>
              <a:latin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lIns="182880"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4" y="1293466"/>
            <a:ext cx="8441075" cy="5097775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2175" y="6361113"/>
            <a:ext cx="285751" cy="304800"/>
          </a:xfrm>
        </p:spPr>
        <p:txBody>
          <a:bodyPr/>
          <a:lstStyle>
            <a:lvl1pPr>
              <a:defRPr>
                <a:solidFill>
                  <a:srgbClr val="334B9C"/>
                </a:solidFill>
              </a:defRPr>
            </a:lvl1pPr>
          </a:lstStyle>
          <a:p>
            <a:pPr>
              <a:defRPr/>
            </a:pPr>
            <a:fld id="{7093BAF0-9F04-40E7-BA04-14CCB13D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5488" y="6372225"/>
            <a:ext cx="1341437" cy="304800"/>
          </a:xfrm>
        </p:spPr>
        <p:txBody>
          <a:bodyPr/>
          <a:lstStyle>
            <a:lvl2pPr lvl="1">
              <a:defRPr sz="1800">
                <a:solidFill>
                  <a:srgbClr val="2F58A7"/>
                </a:solidFill>
                <a:latin typeface="Century Gothic" charset="0"/>
              </a:defRPr>
            </a:lvl2pPr>
          </a:lstStyle>
          <a:p>
            <a:pPr lvl="1">
              <a:defRPr/>
            </a:pPr>
            <a:r>
              <a:rPr lang="en-US"/>
              <a:t>DRAFT: For discussion only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2063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6629401" y="6572251"/>
            <a:ext cx="2090739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 smtClean="0">
              <a:solidFill>
                <a:srgbClr val="334B9C"/>
              </a:solidFill>
              <a:latin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142" y="6234180"/>
            <a:ext cx="7796213" cy="190501"/>
          </a:xfr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43660" y="6519551"/>
            <a:ext cx="2376488" cy="193675"/>
          </a:xfrm>
        </p:spPr>
        <p:txBody>
          <a:bodyPr anchor="b"/>
          <a:lstStyle>
            <a:lvl1pPr algn="r">
              <a:buNone/>
              <a:defRPr sz="800" b="0">
                <a:solidFill>
                  <a:srgbClr val="334B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BA50-7140-42AF-8B85-642822103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73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182851" rIns="182851" bIns="182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Title Here</a:t>
            </a:r>
          </a:p>
        </p:txBody>
      </p:sp>
      <p:sp>
        <p:nvSpPr>
          <p:cNvPr id="1028" name="Text Placeholder 5"/>
          <p:cNvSpPr txBox="1">
            <a:spLocks/>
          </p:cNvSpPr>
          <p:nvPr/>
        </p:nvSpPr>
        <p:spPr bwMode="auto">
          <a:xfrm>
            <a:off x="2286003" y="5314950"/>
            <a:ext cx="6491288" cy="342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smtClean="0">
                <a:latin typeface="Century Gothic" charset="0"/>
              </a:rPr>
              <a:t>Type Date Here</a:t>
            </a:r>
          </a:p>
        </p:txBody>
      </p:sp>
      <p:sp>
        <p:nvSpPr>
          <p:cNvPr id="1029" name="Text Placeholder 7"/>
          <p:cNvSpPr txBox="1">
            <a:spLocks/>
          </p:cNvSpPr>
          <p:nvPr/>
        </p:nvSpPr>
        <p:spPr bwMode="auto">
          <a:xfrm>
            <a:off x="2286003" y="6057900"/>
            <a:ext cx="6491288" cy="342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i="1" smtClean="0">
                <a:latin typeface="Century Gothic" charset="0"/>
              </a:rPr>
              <a:t>Type Presenter Name/Contact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kern="1200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1pPr>
      <a:lvl2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2739705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6pPr>
      <a:lvl7pPr marL="3196851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7pPr>
      <a:lvl8pPr marL="3653997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8pPr>
      <a:lvl9pPr marL="4111145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9pPr>
    </p:titleStyle>
    <p:bodyStyle>
      <a:lvl1pPr marL="341273" indent="-341273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277" indent="-284129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279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426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573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9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71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 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30499C55-D689-4C87-9C05-4E14928D793C}" type="slidenum">
              <a:rPr lang="en-US"/>
              <a:pPr>
                <a:defRPr/>
              </a:pPr>
              <a:t>‹#›</a:t>
            </a:fld>
            <a:endParaRPr lang="en-US" noProof="1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Aft>
                <a:spcPts val="600"/>
              </a:spcAft>
              <a:defRPr sz="1000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53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914293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440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586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733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6987" indent="-226987" algn="l" defTabSz="912706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5560" indent="-226987" algn="l" defTabSz="912706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6990" indent="-163494" algn="l" defTabSz="912706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 pitchFamily="34" charset="-79"/>
        </a:defRPr>
      </a:lvl3pPr>
      <a:lvl4pPr marL="1598426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 pitchFamily="34" charset="-79"/>
        </a:defRPr>
      </a:lvl4pPr>
      <a:lvl5pPr marL="2055573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 pitchFamily="34" charset="-79"/>
        </a:defRPr>
      </a:lvl5pPr>
      <a:lvl6pPr marL="251419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7108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cap="small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  <p:sp>
        <p:nvSpPr>
          <p:cNvPr id="13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fld id="{0304A30E-9ECE-4CF4-B98B-BAD2A5DD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914253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380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507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635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5399" indent="-225399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3972" indent="-225399" algn="l" defTabSz="911119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5402" indent="-161906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/>
        </a:defRPr>
      </a:lvl3pPr>
      <a:lvl4pPr marL="1596838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4pPr>
      <a:lvl5pPr marL="2053984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5pPr>
      <a:lvl6pPr marL="2514090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6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3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0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6987" bIns="4569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E9AC2"/>
                </a:solidFill>
                <a:latin typeface="Garamond" charset="0"/>
              </a:defRPr>
            </a:lvl1pPr>
          </a:lstStyle>
          <a:p>
            <a:pPr>
              <a:defRPr/>
            </a:pPr>
            <a:fld id="{41F20BEC-1602-49D7-BAA7-8847CEF8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Aft>
                <a:spcPts val="600"/>
              </a:spcAft>
              <a:defRPr sz="1000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914017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025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033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044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5399" indent="-225399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3972" indent="-225399" algn="l" defTabSz="911119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5402" indent="-161906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/>
        </a:defRPr>
      </a:lvl3pPr>
      <a:lvl4pPr marL="1596838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4pPr>
      <a:lvl5pPr marL="2053984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5pPr>
      <a:lvl6pPr marL="251343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28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1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0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oreffectiveness.weebly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edeval/" TargetMode="External"/><Relationship Id="rId5" Type="http://schemas.openxmlformats.org/officeDocument/2006/relationships/hyperlink" Target="mailto:teacherevaluation@boston.k12.ma.us" TargetMode="External"/><Relationship Id="rId4" Type="http://schemas.openxmlformats.org/officeDocument/2006/relationships/hyperlink" Target="http://eval.mybps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val.mybps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edeval/" TargetMode="External"/><Relationship Id="rId5" Type="http://schemas.openxmlformats.org/officeDocument/2006/relationships/hyperlink" Target="mailto:teacherevaluation@boston.k12.ma.us" TargetMode="External"/><Relationship Id="rId4" Type="http://schemas.openxmlformats.org/officeDocument/2006/relationships/hyperlink" Target="http://educatoreffectiveness.weebly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 bwMode="auto">
          <a:xfrm>
            <a:off x="0" y="3444766"/>
            <a:ext cx="9144000" cy="3429000"/>
          </a:xfrm>
          <a:ln>
            <a:miter lim="800000"/>
            <a:headEnd/>
            <a:tailEnd/>
          </a:ln>
        </p:spPr>
        <p:txBody>
          <a:bodyPr/>
          <a:lstStyle/>
          <a:p>
            <a:pPr marL="457200" eaLnBrk="1" hangingPunct="1">
              <a:lnSpc>
                <a:spcPct val="100000"/>
              </a:lnSpc>
            </a:pPr>
            <a:r>
              <a:rPr lang="en-US" dirty="0" smtClean="0"/>
              <a:t>Creating &amp; Implementing Your Plan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O</a:t>
            </a:r>
            <a:r>
              <a:rPr lang="en-US" sz="2800" dirty="0" smtClean="0"/>
              <a:t>ctober 2012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11" y="123027"/>
            <a:ext cx="2947729" cy="17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6" y="2057709"/>
            <a:ext cx="2875468" cy="111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Goal &amp; Action Plan Development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Each goal requires an action plan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If goals are related, only one action plan is needed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0" dirty="0" smtClean="0"/>
              <a:t>Team goals can have team action plans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Action plans submitted for approval just like goals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Both goals and action plans must be </a:t>
            </a:r>
            <a:r>
              <a:rPr lang="en-US" sz="3200" dirty="0" smtClean="0"/>
              <a:t>approved</a:t>
            </a:r>
            <a:r>
              <a:rPr lang="en-US" sz="3200" b="0" dirty="0" smtClean="0"/>
              <a:t> by your evaluator </a:t>
            </a:r>
            <a:r>
              <a:rPr lang="en-US" sz="3200" dirty="0" smtClean="0"/>
              <a:t>by Nov 1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73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Evidence: Observations &amp; Artifacts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/>
              <a:t>Evidence collected to show: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Proficiency in 4 standards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Progress toward </a:t>
            </a:r>
            <a:r>
              <a:rPr lang="en-US" dirty="0" smtClean="0"/>
              <a:t>goals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Evaluators &amp; educators both collect</a:t>
            </a:r>
            <a:endParaRPr lang="en-US" sz="3200" b="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Evaluators mainly through observations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Educators through artifacts</a:t>
            </a:r>
            <a:endParaRPr lang="en-US" dirty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828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Observations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Opportunity for evaluators to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0" dirty="0" smtClean="0"/>
              <a:t>gather data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0" dirty="0" smtClean="0"/>
              <a:t>provide feedback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2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May include</a:t>
            </a:r>
            <a:endParaRPr lang="en-US" sz="3200" b="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Classroom visits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Learning Walks or Instructional Rounds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Team or parent meetings 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10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Feedback in EDFS within 5 school days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Conversations also encouraged</a:t>
            </a:r>
            <a:endParaRPr lang="en-US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487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 eaLnBrk="1" hangingPunct="1"/>
            <a:r>
              <a:rPr lang="en-US" dirty="0" smtClean="0">
                <a:ea typeface="ＭＳ Ｐゴシック" pitchFamily="34" charset="-128"/>
              </a:rPr>
              <a:t>Contractual Observation Requirements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455600"/>
              </p:ext>
            </p:extLst>
          </p:nvPr>
        </p:nvGraphicFramePr>
        <p:xfrm>
          <a:off x="307522" y="1401825"/>
          <a:ext cx="8444592" cy="380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283"/>
                <a:gridCol w="3227304"/>
                <a:gridCol w="3506005"/>
              </a:tblGrid>
              <a:tr h="6400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Plan</a:t>
                      </a:r>
                      <a:endParaRPr lang="en-US" sz="1800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Announced </a:t>
                      </a:r>
                    </a:p>
                    <a:p>
                      <a:r>
                        <a:rPr lang="en-US" sz="1800" dirty="0" smtClean="0"/>
                        <a:t>Observations</a:t>
                      </a:r>
                      <a:endParaRPr lang="en-US" sz="1800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Unannounced </a:t>
                      </a:r>
                    </a:p>
                    <a:p>
                      <a:r>
                        <a:rPr lang="en-US" sz="1800" dirty="0" smtClean="0"/>
                        <a:t>Observations</a:t>
                      </a:r>
                      <a:endParaRPr lang="en-US" sz="1800" dirty="0"/>
                    </a:p>
                  </a:txBody>
                  <a:tcPr marL="91455" marR="91455" marT="45710" marB="45710"/>
                </a:tc>
              </a:tr>
              <a:tr h="822871">
                <a:tc>
                  <a:txBody>
                    <a:bodyPr/>
                    <a:lstStyle/>
                    <a:p>
                      <a:endParaRPr lang="en-US" sz="1800" b="1" i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marL="18288" indent="-285750">
                        <a:buFont typeface="Arial" pitchFamily="34" charset="0"/>
                        <a:buChar char="•"/>
                      </a:pPr>
                      <a:r>
                        <a:rPr lang="en-US" sz="1600" b="1" i="1" dirty="0" smtClean="0"/>
                        <a:t>At</a:t>
                      </a:r>
                      <a:r>
                        <a:rPr lang="en-US" sz="1600" b="1" i="1" baseline="0" dirty="0" smtClean="0"/>
                        <a:t> least 30 min (suggested)</a:t>
                      </a:r>
                    </a:p>
                    <a:p>
                      <a:pPr marL="18288" indent="-285750">
                        <a:buFont typeface="Arial" pitchFamily="34" charset="0"/>
                        <a:buChar char="•"/>
                      </a:pPr>
                      <a:r>
                        <a:rPr lang="en-US" sz="1600" b="1" i="1" baseline="0" dirty="0" smtClean="0"/>
                        <a:t>Post conference</a:t>
                      </a:r>
                    </a:p>
                    <a:p>
                      <a:pPr marL="18288" indent="-285750">
                        <a:buFont typeface="Arial" pitchFamily="34" charset="0"/>
                        <a:buChar char="•"/>
                      </a:pPr>
                      <a:r>
                        <a:rPr lang="en-US" sz="1600" b="1" i="1" dirty="0" smtClean="0"/>
                        <a:t>Feedback in EDFS in 5 days</a:t>
                      </a:r>
                      <a:endParaRPr lang="en-US" sz="1600" b="1" i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1" i="1" dirty="0" smtClean="0"/>
                        <a:t>At</a:t>
                      </a:r>
                      <a:r>
                        <a:rPr lang="en-US" sz="1600" b="1" i="1" baseline="0" dirty="0" smtClean="0"/>
                        <a:t> least 10-15 min (suggested)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1" dirty="0" smtClean="0"/>
                        <a:t>Feedback in EDFS in 5 days</a:t>
                      </a:r>
                    </a:p>
                  </a:txBody>
                  <a:tcPr marL="91455" marR="91455" marT="45710" marB="45710"/>
                </a:tc>
              </a:tr>
              <a:tr h="5790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Self-Directed</a:t>
                      </a:r>
                      <a:endParaRPr lang="en-US" sz="18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None Required</a:t>
                      </a:r>
                      <a:endParaRPr lang="en-US" sz="16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91455" marR="91455" marT="45710" marB="45710"/>
                </a:tc>
              </a:tr>
              <a:tr h="5790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Directed</a:t>
                      </a:r>
                      <a:endParaRPr lang="en-US" sz="18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None Required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91455" marR="91455" marT="45710" marB="45710"/>
                </a:tc>
              </a:tr>
              <a:tr h="60361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Improvement</a:t>
                      </a:r>
                      <a:endParaRPr lang="en-US" sz="18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 for</a:t>
                      </a:r>
                      <a:r>
                        <a:rPr lang="en-US" sz="1600" b="1" baseline="0" dirty="0" smtClean="0"/>
                        <a:t> plans less than 6 months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4 for</a:t>
                      </a:r>
                      <a:r>
                        <a:rPr lang="en-US" sz="1600" b="1" baseline="0" dirty="0" smtClean="0"/>
                        <a:t> plans more than 6 months</a:t>
                      </a:r>
                    </a:p>
                  </a:txBody>
                  <a:tcPr marL="91455" marR="91455" marT="45710" marB="45710"/>
                </a:tc>
              </a:tr>
              <a:tr h="5790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Developing</a:t>
                      </a:r>
                      <a:endParaRPr lang="en-US" sz="18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91455" marR="9145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91455" marR="91455" marT="45710" marB="4571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514" y="5510151"/>
            <a:ext cx="8051470" cy="581891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334B9C"/>
                </a:solidFill>
                <a:latin typeface="Century Gothic" pitchFamily="34" charset="0"/>
              </a:rPr>
              <a:t>Please note: </a:t>
            </a:r>
            <a:r>
              <a:rPr lang="en-US" sz="2000" dirty="0" smtClean="0">
                <a:solidFill>
                  <a:srgbClr val="334B9C"/>
                </a:solidFill>
                <a:latin typeface="Century Gothic" pitchFamily="34" charset="0"/>
              </a:rPr>
              <a:t>These are </a:t>
            </a:r>
            <a:r>
              <a:rPr lang="en-US" sz="2000" b="1" i="1" u="sng" dirty="0" smtClean="0">
                <a:solidFill>
                  <a:srgbClr val="334B9C"/>
                </a:solidFill>
                <a:latin typeface="Century Gothic" pitchFamily="34" charset="0"/>
              </a:rPr>
              <a:t>minimum requirements</a:t>
            </a:r>
            <a:r>
              <a:rPr lang="en-US" sz="2000" dirty="0" smtClean="0">
                <a:solidFill>
                  <a:srgbClr val="334B9C"/>
                </a:solidFill>
                <a:latin typeface="Century Gothic" pitchFamily="34" charset="0"/>
              </a:rPr>
              <a:t>, best practice </a:t>
            </a:r>
            <a:r>
              <a:rPr lang="en-US" sz="2000" dirty="0" smtClean="0">
                <a:solidFill>
                  <a:srgbClr val="334B9C"/>
                </a:solidFill>
                <a:latin typeface="Century Gothic" pitchFamily="34" charset="0"/>
              </a:rPr>
              <a:t>suggests </a:t>
            </a:r>
            <a:r>
              <a:rPr lang="en-US" sz="2000" dirty="0" smtClean="0">
                <a:solidFill>
                  <a:srgbClr val="334B9C"/>
                </a:solidFill>
                <a:latin typeface="Century Gothic" pitchFamily="34" charset="0"/>
              </a:rPr>
              <a:t>8-10 points of contact during the evaluation cycle</a:t>
            </a:r>
          </a:p>
        </p:txBody>
      </p:sp>
    </p:spTree>
    <p:extLst>
      <p:ext uri="{BB962C8B-B14F-4D97-AF65-F5344CB8AC3E}">
        <p14:creationId xmlns:p14="http://schemas.microsoft.com/office/powerpoint/2010/main" val="30146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Artifacts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Opportunity for educators to document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progress on goals &amp; performance in standards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evidence</a:t>
            </a:r>
            <a:r>
              <a:rPr lang="en-US" sz="2400" b="0" dirty="0" smtClean="0"/>
              <a:t> not </a:t>
            </a:r>
            <a:r>
              <a:rPr lang="en-US" sz="2400" dirty="0" smtClean="0"/>
              <a:t>captured</a:t>
            </a:r>
            <a:r>
              <a:rPr lang="en-US" sz="2400" b="0" dirty="0" smtClean="0"/>
              <a:t> during observations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2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May include</a:t>
            </a:r>
            <a:endParaRPr lang="en-US" sz="3200" b="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Lesson plans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Student work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Data analysis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10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Upload electronic files on EDFS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Can keep a binder &amp; provide descriptions in EDFS</a:t>
            </a:r>
            <a:endParaRPr lang="en-US" sz="240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417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Formative Assessment &amp; Summative Evaluation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Ratings on: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Proficiency in each standard</a:t>
            </a:r>
            <a:endParaRPr lang="en-US" sz="24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0" dirty="0" smtClean="0"/>
              <a:t>Progress toward each goal</a:t>
            </a:r>
          </a:p>
          <a:p>
            <a:pPr marL="226987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200" dirty="0">
                <a:cs typeface="ＭＳ Ｐゴシック" charset="-128"/>
              </a:rPr>
              <a:t>Overall rating based </a:t>
            </a:r>
            <a:r>
              <a:rPr lang="en-US" sz="3200" dirty="0" smtClean="0">
                <a:cs typeface="ＭＳ Ｐゴシック" charset="-128"/>
              </a:rPr>
              <a:t>on professional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cs typeface="ＭＳ Ｐゴシック" charset="-128"/>
              </a:rPr>
              <a:t> </a:t>
            </a:r>
            <a:r>
              <a:rPr lang="en-US" sz="3200" dirty="0" smtClean="0">
                <a:cs typeface="ＭＳ Ｐゴシック" charset="-128"/>
              </a:rPr>
              <a:t>    judgment of </a:t>
            </a:r>
            <a:r>
              <a:rPr lang="en-US" sz="3200" b="1" i="1" dirty="0" smtClean="0">
                <a:cs typeface="ＭＳ Ｐゴシック" charset="-128"/>
              </a:rPr>
              <a:t>standards AND goals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 smtClean="0">
              <a:cs typeface="ＭＳ Ｐゴシック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>
              <a:cs typeface="ＭＳ Ｐゴシック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 smtClean="0">
              <a:cs typeface="ＭＳ Ｐゴシック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>
              <a:cs typeface="ＭＳ Ｐゴシック" charset="-12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Meetings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Upon </a:t>
            </a:r>
            <a:r>
              <a:rPr lang="en-US" dirty="0"/>
              <a:t>request of </a:t>
            </a:r>
            <a:r>
              <a:rPr lang="en-US" sz="2800" dirty="0" smtClean="0">
                <a:cs typeface="Miriam" pitchFamily="2" charset="-79"/>
              </a:rPr>
              <a:t>educator </a:t>
            </a:r>
            <a:r>
              <a:rPr lang="en-US" sz="2800" dirty="0">
                <a:cs typeface="Miriam" pitchFamily="2" charset="-79"/>
              </a:rPr>
              <a:t>or evaluator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Required for ratings of NI or Unsatisfactory</a:t>
            </a:r>
            <a:endParaRPr lang="en-US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Sign off through EDFS </a:t>
            </a:r>
            <a:endParaRPr lang="en-US" sz="3200" b="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321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Formative Assessment &amp; Summative Evaluation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Formative Assessment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Reviews strengths</a:t>
            </a:r>
            <a:r>
              <a:rPr lang="en-US" sz="2400" dirty="0" smtClean="0"/>
              <a:t>, </a:t>
            </a:r>
            <a:r>
              <a:rPr lang="en-US" sz="2400" dirty="0"/>
              <a:t>areas for improvement, </a:t>
            </a:r>
            <a:r>
              <a:rPr lang="en-US" sz="2400" dirty="0" smtClean="0"/>
              <a:t>and progress </a:t>
            </a:r>
            <a:r>
              <a:rPr lang="en-US" sz="2400" dirty="0"/>
              <a:t>toward </a:t>
            </a:r>
            <a:r>
              <a:rPr lang="en-US" sz="2400" dirty="0" smtClean="0"/>
              <a:t>goals </a:t>
            </a:r>
            <a:endParaRPr lang="en-US" sz="24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Should be at midpoint of cycle, but may occur at any time</a:t>
            </a:r>
            <a:endParaRPr lang="en-US" sz="2400" b="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Can lead to a change in plan</a:t>
            </a: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Summative Evaluation</a:t>
            </a:r>
            <a:endParaRPr lang="en-US" sz="3200" b="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By May 15 for one-year plans</a:t>
            </a:r>
            <a:endParaRPr lang="en-US" sz="10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Overall rating determines the next plan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Prescriptions for standards rated less than proficient</a:t>
            </a:r>
            <a:endParaRPr lang="en-US" sz="240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423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Overview of the Evaluation Cycle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Goal &amp; Action Plan Development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Evidence: Observations &amp; Artifacts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Formative Assessment &amp; Summative Evaluation</a:t>
            </a:r>
            <a:endParaRPr lang="en-US" dirty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folHlink"/>
                </a:solidFill>
              </a:rPr>
              <a:t>Developing Your Action Plan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altLang="ja-JP" dirty="0" smtClean="0">
                <a:solidFill>
                  <a:schemeClr val="tx1"/>
                </a:solidFill>
              </a:rPr>
              <a:t>Entering Steps in EDFS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Using Artifacts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Uploading in EDFS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lang="en-US" dirty="0" smtClean="0"/>
              <a:t>Developing Your Action Plan</a:t>
            </a:r>
            <a:endParaRPr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10684" y="1531916"/>
            <a:ext cx="6293930" cy="4983184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 smtClean="0"/>
              <a:t>An action plan…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Details 3-5 action steps per goal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Includes a timeframe or frequency for each step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Identifies supports / resources necessary for each step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 smtClean="0"/>
              <a:t>Think about…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Benchmark assessments</a:t>
            </a:r>
          </a:p>
          <a:p>
            <a:pPr marL="228573" lvl="1" indent="0" fontAlgn="auto">
              <a:spcAft>
                <a:spcPts val="0"/>
              </a:spcAft>
              <a:buNone/>
              <a:defRPr/>
            </a:pPr>
            <a:endParaRPr lang="en-US" sz="26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Potential artifacts</a:t>
            </a:r>
            <a:br>
              <a:rPr lang="en-US" sz="2600" dirty="0" smtClean="0"/>
            </a:br>
            <a:endParaRPr lang="en-US" sz="26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Possible roadblocks</a:t>
            </a:r>
            <a:endParaRPr lang="en-US" sz="2600" dirty="0"/>
          </a:p>
        </p:txBody>
      </p:sp>
      <p:pic>
        <p:nvPicPr>
          <p:cNvPr id="8" name="Picture 2" descr="C:\Windows\Temporary Internet Files\Content.IE5\3G4U8PTL\MC9000787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" y="2241285"/>
            <a:ext cx="21113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lang="en-US" dirty="0" smtClean="0"/>
              <a:t>Developing Your Action Plan</a:t>
            </a:r>
            <a:endParaRPr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 lvl="3">
              <a:spcBef>
                <a:spcPts val="0"/>
              </a:spcBef>
              <a:buFont typeface="Wingdings" pitchFamily="2" charset="2"/>
              <a:buChar char="ü"/>
            </a:pPr>
            <a:endParaRPr lang="en-US" sz="28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0500" y="1305717"/>
            <a:ext cx="83486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77973"/>
            <a:ext cx="8668987" cy="1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888" y="3158807"/>
            <a:ext cx="7386452" cy="2683853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After writing your goals,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    click on the “Action Steps” icon.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334B9C"/>
              </a:solidFill>
              <a:latin typeface="Century Gothic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Both goals and action plans must be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4B9C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    approved by November 1.</a:t>
            </a: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Objectives for today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4417" y="2153382"/>
            <a:ext cx="5188861" cy="3879284"/>
          </a:xfrm>
        </p:spPr>
        <p:txBody>
          <a:bodyPr/>
          <a:lstStyle/>
          <a:p>
            <a:pPr marL="457200">
              <a:spcAft>
                <a:spcPts val="0"/>
              </a:spcAft>
            </a:pPr>
            <a:r>
              <a:rPr lang="en-US" sz="2000" b="0" dirty="0" smtClean="0"/>
              <a:t>Draft your action steps</a:t>
            </a:r>
          </a:p>
          <a:p>
            <a:pPr marL="457200">
              <a:spcAft>
                <a:spcPts val="0"/>
              </a:spcAft>
            </a:pPr>
            <a:endParaRPr lang="en-US" sz="800" b="0" dirty="0" smtClean="0"/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Understand how to enter action steps into the EDFS</a:t>
            </a:r>
          </a:p>
          <a:p>
            <a:pPr marL="457240" indent="-342900">
              <a:spcAft>
                <a:spcPts val="0"/>
              </a:spcAft>
            </a:pPr>
            <a:endParaRPr lang="en-US" sz="20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Identify types of evidence that you will use to document</a:t>
            </a:r>
          </a:p>
          <a:p>
            <a:pPr marL="569940" lvl="1" indent="-342900">
              <a:spcAft>
                <a:spcPts val="0"/>
              </a:spcAft>
            </a:pPr>
            <a:r>
              <a:rPr lang="en-US" sz="1600" b="0" dirty="0" smtClean="0"/>
              <a:t>progress toward goals </a:t>
            </a:r>
            <a:endParaRPr lang="en-US" sz="1600" dirty="0"/>
          </a:p>
          <a:p>
            <a:pPr marL="569940" lvl="1" indent="-342900">
              <a:spcAft>
                <a:spcPts val="0"/>
              </a:spcAft>
            </a:pPr>
            <a:r>
              <a:rPr lang="en-US" sz="1600" b="0" dirty="0" smtClean="0"/>
              <a:t>proficiency in 4 standards</a:t>
            </a:r>
          </a:p>
          <a:p>
            <a:pPr marL="569940" lvl="1" indent="-342900">
              <a:spcAft>
                <a:spcPts val="0"/>
              </a:spcAft>
            </a:pPr>
            <a:endParaRPr lang="en-US" sz="1200" b="0" dirty="0" smtClean="0"/>
          </a:p>
          <a:p>
            <a:pPr marL="457240" indent="-342900">
              <a:spcAft>
                <a:spcPts val="1200"/>
              </a:spcAft>
            </a:pPr>
            <a:r>
              <a:rPr lang="en-US" sz="2000" b="0" dirty="0" smtClean="0"/>
              <a:t>Understand </a:t>
            </a:r>
            <a:r>
              <a:rPr lang="en-US" sz="2000" b="0" dirty="0"/>
              <a:t>how to </a:t>
            </a:r>
            <a:r>
              <a:rPr lang="en-US" sz="2000" b="0" dirty="0" smtClean="0"/>
              <a:t>upload evidence into the EDFS</a:t>
            </a:r>
            <a:endParaRPr lang="en-US" sz="2000" b="0" dirty="0"/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687413" lvl="1" indent="0">
              <a:spcAft>
                <a:spcPts val="600"/>
              </a:spcAft>
              <a:buNone/>
            </a:pPr>
            <a:endParaRPr lang="en-US" sz="1800" b="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13316" name="Picture 3" descr="Boy, 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4820"/>
          <a:stretch>
            <a:fillRect/>
          </a:stretch>
        </p:blipFill>
        <p:spPr bwMode="auto">
          <a:xfrm>
            <a:off x="5601029" y="1868364"/>
            <a:ext cx="3276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4" y="1278640"/>
            <a:ext cx="8358306" cy="79157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If we have done our job today, you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will: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lang="en-US" dirty="0" smtClean="0"/>
              <a:t>Developing Your Action Plan</a:t>
            </a:r>
            <a:endParaRPr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 lvl="3">
              <a:spcBef>
                <a:spcPts val="0"/>
              </a:spcBef>
              <a:buFont typeface="Wingdings" pitchFamily="2" charset="2"/>
              <a:buChar char="ü"/>
            </a:pPr>
            <a:endParaRPr lang="en-US" sz="28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0500" y="1305717"/>
            <a:ext cx="83486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651" y="4904511"/>
            <a:ext cx="5854535" cy="1710047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sz="2800" dirty="0">
              <a:solidFill>
                <a:srgbClr val="334B9C"/>
              </a:solidFill>
              <a:latin typeface="Century Gothic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When you click on the icon,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4B9C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    you will see your goals.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 Select “</a:t>
            </a:r>
            <a:r>
              <a:rPr lang="en-US" sz="2800" b="1" dirty="0" smtClean="0">
                <a:solidFill>
                  <a:srgbClr val="334B9C"/>
                </a:solidFill>
                <a:latin typeface="Century Gothic" pitchFamily="34" charset="0"/>
              </a:rPr>
              <a:t>Add New Steps</a:t>
            </a: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.”</a:t>
            </a: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6506" t="47789" r="2885" b="9231"/>
          <a:stretch>
            <a:fillRect/>
          </a:stretch>
        </p:blipFill>
        <p:spPr bwMode="auto">
          <a:xfrm>
            <a:off x="285009" y="1201112"/>
            <a:ext cx="8657110" cy="37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6032665" y="3978236"/>
            <a:ext cx="1686297" cy="224443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lang="en-US" dirty="0" smtClean="0"/>
              <a:t>Developing Your Action Plan</a:t>
            </a:r>
            <a:endParaRPr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225009" y="1245772"/>
            <a:ext cx="8314154" cy="5035550"/>
          </a:xfrm>
        </p:spPr>
        <p:txBody>
          <a:bodyPr/>
          <a:lstStyle/>
          <a:p>
            <a:pPr marL="228573" lvl="1" indent="0">
              <a:spcBef>
                <a:spcPts val="0"/>
              </a:spcBef>
              <a:buNone/>
            </a:pPr>
            <a:r>
              <a:rPr lang="en-US" b="0" dirty="0" smtClean="0"/>
              <a:t>For each step, identify: 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 lvl="3">
              <a:spcBef>
                <a:spcPts val="0"/>
              </a:spcBef>
              <a:buFont typeface="Wingdings" pitchFamily="2" charset="2"/>
              <a:buChar char="ü"/>
            </a:pPr>
            <a:endParaRPr lang="en-US" sz="28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616" y="1714231"/>
            <a:ext cx="7062336" cy="5001269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24749" y="4006109"/>
            <a:ext cx="1168420" cy="834924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Supports</a:t>
            </a: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14" y="2851976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Action</a:t>
            </a: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749" y="5196888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8362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Developing Your Action Plan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3139" y="1389066"/>
            <a:ext cx="8314154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0" dirty="0" smtClean="0"/>
              <a:t>Action steps may include:</a:t>
            </a:r>
            <a:endParaRPr lang="en-US" sz="240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Specific adjustments to practice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Measures of progress toward goals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Professional learning opportunities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Previous </a:t>
            </a:r>
            <a:r>
              <a:rPr lang="en-US" sz="2400" dirty="0"/>
              <a:t>prescriptions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400" b="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0" dirty="0" smtClean="0"/>
              <a:t>Evaluators </a:t>
            </a:r>
            <a:r>
              <a:rPr lang="en-US" sz="2400" b="0" dirty="0"/>
              <a:t>may assign action steps to educators on Improvement / Directed Growth plans</a:t>
            </a:r>
            <a:endParaRPr lang="en-US" sz="200" b="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3200" b="0" dirty="0" smtClean="0"/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666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lang="en-US" dirty="0" smtClean="0"/>
              <a:t>Developing Your Action Plan</a:t>
            </a:r>
            <a:endParaRPr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225009" y="1245772"/>
            <a:ext cx="8314154" cy="5035550"/>
          </a:xfrm>
        </p:spPr>
        <p:txBody>
          <a:bodyPr/>
          <a:lstStyle/>
          <a:p>
            <a:pPr marL="228573" lvl="1" indent="0">
              <a:spcBef>
                <a:spcPts val="0"/>
              </a:spcBef>
              <a:buNone/>
            </a:pPr>
            <a:endParaRPr lang="en-US" sz="200" dirty="0"/>
          </a:p>
          <a:p>
            <a:pPr marL="228573" lvl="1" indent="0">
              <a:spcBef>
                <a:spcPts val="0"/>
              </a:spcBef>
              <a:buNone/>
            </a:pPr>
            <a:r>
              <a:rPr lang="en-US" sz="2400" b="0" dirty="0" smtClean="0"/>
              <a:t>Use the Action Planning Worksheet to develop each step before entering them in EDFS</a:t>
            </a:r>
          </a:p>
          <a:p>
            <a:pPr marL="228573" lvl="1" indent="0">
              <a:spcBef>
                <a:spcPts val="0"/>
              </a:spcBef>
              <a:buNone/>
            </a:pPr>
            <a:endParaRPr lang="en-US" sz="2400" b="0" dirty="0" smtClean="0"/>
          </a:p>
          <a:p>
            <a:pPr lvl="3">
              <a:spcBef>
                <a:spcPts val="0"/>
              </a:spcBef>
              <a:buFont typeface="Wingdings" pitchFamily="2" charset="2"/>
              <a:buChar char="ü"/>
            </a:pPr>
            <a:endParaRPr lang="en-US" sz="2800" b="0" dirty="0"/>
          </a:p>
          <a:p>
            <a:pPr marL="0" indent="0">
              <a:spcBef>
                <a:spcPts val="0"/>
              </a:spcBef>
              <a:buNone/>
            </a:pPr>
            <a:endParaRPr lang="en-US" sz="2400" b="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7" y="2107338"/>
            <a:ext cx="74485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2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Overview of the Evaluation Cycle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Goal &amp; Action Plan Development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Evidence: Observations &amp; Artifacts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Formative Assessment &amp; Summative Evaluation</a:t>
            </a:r>
            <a:endParaRPr lang="en-US" dirty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Developing Your Action Plan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altLang="ja-JP" dirty="0" smtClean="0">
                <a:solidFill>
                  <a:schemeClr val="tx1"/>
                </a:solidFill>
              </a:rPr>
              <a:t>Entering Steps in EDFS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b="1" dirty="0" smtClean="0">
                <a:solidFill>
                  <a:schemeClr val="folHlink"/>
                </a:solidFill>
              </a:rPr>
              <a:t>Using Artifacts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Uploading in EDFS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374716"/>
            <a:ext cx="8871045" cy="48387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 Progress on 	Ratings on			       </a:t>
            </a:r>
            <a:r>
              <a:rPr lang="en-US" dirty="0" smtClean="0">
                <a:solidFill>
                  <a:schemeClr val="tx2"/>
                </a:solidFill>
              </a:rPr>
              <a:t>Overall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Goals      	          4 Standards		                   Rating</a:t>
            </a:r>
            <a:r>
              <a:rPr lang="en-US" dirty="0" smtClean="0"/>
              <a:t>		                   					    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				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Educators are responsible for providing evidence for all standards and 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6000" dirty="0" smtClean="0">
                <a:solidFill>
                  <a:schemeClr val="accent2"/>
                </a:solidFill>
              </a:rPr>
              <a:t> 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2006926" y="3010762"/>
            <a:ext cx="581893" cy="611823"/>
          </a:xfrm>
          <a:prstGeom prst="mathPlus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96672" y="2332301"/>
            <a:ext cx="2818262" cy="2361063"/>
          </a:xfrm>
          <a:prstGeom prst="rect">
            <a:avLst/>
          </a:prstGeom>
          <a:solidFill>
            <a:srgbClr val="CCFFCC">
              <a:alpha val="87059"/>
            </a:srgbClr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5220" y="2433016"/>
            <a:ext cx="2582839" cy="2170005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en-US" sz="2000" b="1" dirty="0">
              <a:solidFill>
                <a:srgbClr val="334B9C"/>
              </a:solidFill>
              <a:latin typeface="Century Gothic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I. Curriculum, Planning    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    and Assessment</a:t>
            </a:r>
          </a:p>
          <a:p>
            <a:pPr>
              <a:spcAft>
                <a:spcPts val="0"/>
              </a:spcAft>
            </a:pPr>
            <a:endParaRPr lang="en-US" sz="200" b="1" dirty="0" smtClean="0">
              <a:solidFill>
                <a:srgbClr val="334B9C"/>
              </a:solidFill>
              <a:latin typeface="Century Gothic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II. Teaching All Students</a:t>
            </a:r>
          </a:p>
          <a:p>
            <a:pPr>
              <a:spcAft>
                <a:spcPts val="0"/>
              </a:spcAft>
            </a:pPr>
            <a:endParaRPr lang="en-US" sz="200" b="1" dirty="0" smtClean="0">
              <a:solidFill>
                <a:srgbClr val="334B9C"/>
              </a:solidFill>
              <a:latin typeface="Century Gothic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III. Family &amp; Community    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334B9C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    Engagement</a:t>
            </a:r>
          </a:p>
          <a:p>
            <a:pPr>
              <a:spcAft>
                <a:spcPts val="0"/>
              </a:spcAft>
            </a:pPr>
            <a:endParaRPr lang="en-US" sz="200" b="1" dirty="0" smtClean="0">
              <a:solidFill>
                <a:srgbClr val="334B9C"/>
              </a:solidFill>
              <a:latin typeface="Century Gothic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334B9C"/>
                </a:solidFill>
                <a:latin typeface="Century Gothic" pitchFamily="34" charset="0"/>
              </a:rPr>
              <a:t>IV. Professional Culture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9" name="Equal 8"/>
          <p:cNvSpPr/>
          <p:nvPr/>
        </p:nvSpPr>
        <p:spPr bwMode="auto">
          <a:xfrm>
            <a:off x="5837112" y="2951391"/>
            <a:ext cx="516188" cy="647444"/>
          </a:xfrm>
          <a:prstGeom prst="mathEqual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4823" y="2369027"/>
            <a:ext cx="2060812" cy="2188781"/>
          </a:xfrm>
          <a:prstGeom prst="rect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4824" y="2546051"/>
            <a:ext cx="2060811" cy="2011757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Exemplary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Proficient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Needs   Improvement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Unsatisfactory</a:t>
            </a:r>
          </a:p>
          <a:p>
            <a:pPr>
              <a:spcAft>
                <a:spcPts val="600"/>
              </a:spcAft>
            </a:pPr>
            <a:endParaRPr lang="en-US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3772" y="2371066"/>
            <a:ext cx="1839035" cy="2265539"/>
          </a:xfrm>
          <a:prstGeom prst="rect">
            <a:avLst/>
          </a:prstGeom>
          <a:solidFill>
            <a:srgbClr val="30F0B0">
              <a:alpha val="50980"/>
            </a:srgbClr>
          </a:solidFill>
          <a:ln w="635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772" y="2470500"/>
            <a:ext cx="1783779" cy="1944808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  <a:t>Student Learning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  <a:t>Professional Practice</a:t>
            </a:r>
          </a:p>
        </p:txBody>
      </p:sp>
    </p:spTree>
    <p:extLst>
      <p:ext uri="{BB962C8B-B14F-4D97-AF65-F5344CB8AC3E}">
        <p14:creationId xmlns:p14="http://schemas.microsoft.com/office/powerpoint/2010/main" val="25238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Possible Artifacts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sz="2800" dirty="0" smtClean="0"/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75998"/>
              </p:ext>
            </p:extLst>
          </p:nvPr>
        </p:nvGraphicFramePr>
        <p:xfrm>
          <a:off x="201876" y="1491998"/>
          <a:ext cx="8740242" cy="342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707"/>
                <a:gridCol w="1384162"/>
                <a:gridCol w="1458003"/>
                <a:gridCol w="1527956"/>
                <a:gridCol w="1381089"/>
                <a:gridCol w="1532325"/>
              </a:tblGrid>
              <a:tr h="9780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/>
                        <a:t> 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III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Learning</a:t>
                      </a:r>
                      <a:r>
                        <a:rPr lang="en-US" sz="1600" baseline="0" dirty="0" smtClean="0"/>
                        <a:t> Goal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Professional Practice Goal</a:t>
                      </a:r>
                      <a:endParaRPr lang="en-US" sz="1600" dirty="0"/>
                    </a:p>
                  </a:txBody>
                  <a:tcPr/>
                </a:tc>
              </a:tr>
              <a:tr h="12241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&amp; lesson plans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Modified</a:t>
                      </a:r>
                      <a:r>
                        <a:rPr lang="en-US" sz="1800" baseline="0" dirty="0" smtClean="0"/>
                        <a:t> plans &amp; materials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Newsletters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Thoughtful</a:t>
                      </a:r>
                      <a:r>
                        <a:rPr lang="en-US" sz="1800" baseline="0" dirty="0" smtClean="0"/>
                        <a:t> self-assessment &amp; goals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</a:t>
                      </a:r>
                      <a:r>
                        <a:rPr lang="en-US" sz="1800" baseline="0" dirty="0" smtClean="0"/>
                        <a:t> work samples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Records of</a:t>
                      </a:r>
                      <a:r>
                        <a:rPr lang="en-US" sz="1800" baseline="0" dirty="0" smtClean="0"/>
                        <a:t>/ </a:t>
                      </a:r>
                      <a:r>
                        <a:rPr lang="en-US" sz="1800" dirty="0" smtClean="0"/>
                        <a:t>Reflections on practice</a:t>
                      </a:r>
                      <a:endParaRPr lang="en-US" sz="1800" dirty="0"/>
                    </a:p>
                  </a:txBody>
                  <a:tcPr/>
                </a:tc>
              </a:tr>
              <a:tr h="12241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Student</a:t>
                      </a:r>
                      <a:r>
                        <a:rPr lang="en-US" sz="1800" baseline="0" dirty="0" smtClean="0"/>
                        <a:t> work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Data analysis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7" y="5504192"/>
            <a:ext cx="7386452" cy="1294439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3-4 artifacts per standard/goal recommended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An artifact can be evidence for multiple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334B9C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     standards/goals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334B9C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Uploading onto EDFS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0717" y="1371600"/>
            <a:ext cx="8264947" cy="50530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1: </a:t>
            </a:r>
          </a:p>
          <a:p>
            <a:pPr marL="228573" lvl="1" indent="0">
              <a:buNone/>
            </a:pPr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86" y="1291330"/>
            <a:ext cx="8918368" cy="138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201189" y="2423755"/>
            <a:ext cx="915831" cy="48364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888" y="2891631"/>
            <a:ext cx="7386452" cy="1294439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Select the “Artifacts” icon 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and you will get this screen: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334B9C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33" y="3687108"/>
            <a:ext cx="7718962" cy="28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3424418" y="6127650"/>
            <a:ext cx="106877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Uploading onto EDFS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sz="2800" dirty="0" smtClean="0"/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6875" y="1330006"/>
            <a:ext cx="7386452" cy="1294439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334B9C"/>
                </a:solidFill>
                <a:latin typeface="Century Gothic" pitchFamily="34" charset="0"/>
              </a:rPr>
              <a:t>When you click “Add Artifacts,” you will get this: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334B9C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1" y="2010709"/>
            <a:ext cx="7481454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1844" y="1759446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Description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334B9C"/>
                </a:solidFill>
                <a:latin typeface="Century Gothic" pitchFamily="34" charset="0"/>
              </a:rPr>
              <a:t>(what is it?)</a:t>
            </a:r>
            <a:endParaRPr lang="en-US" sz="20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978" y="2941080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Rationale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334B9C"/>
                </a:solidFill>
                <a:latin typeface="Century Gothic" pitchFamily="34" charset="0"/>
              </a:rPr>
              <a:t> (why this?) 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44" y="4143376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Tags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334B9C"/>
                </a:solidFill>
                <a:latin typeface="Century Gothic" pitchFamily="34" charset="0"/>
              </a:rPr>
              <a:t>(which goals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334B9C"/>
                </a:solidFill>
                <a:latin typeface="Century Gothic" pitchFamily="34" charset="0"/>
              </a:rPr>
              <a:t> &amp; standards?)</a:t>
            </a:r>
            <a:endParaRPr lang="en-US" sz="20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142" y="5927777"/>
            <a:ext cx="1168420" cy="819398"/>
          </a:xfrm>
          <a:prstGeom prst="rect">
            <a:avLst/>
          </a:prstGeom>
          <a:noFill/>
        </p:spPr>
        <p:txBody>
          <a:bodyPr wrap="none" lIns="9144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Choose 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File &amp; Save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To Do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Today…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 dirty="0" smtClean="0"/>
              <a:t>Finalize your goals &amp; work on action steps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Next steps…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 dirty="0" smtClean="0"/>
              <a:t>Finalize &amp; submit goals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 dirty="0" smtClean="0"/>
              <a:t>Finalize &amp; submit action plans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 dirty="0" smtClean="0"/>
              <a:t>Upload artifacts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53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 sz="2400" dirty="0" smtClean="0">
                <a:hlinkClick r:id="rId3"/>
              </a:rPr>
              <a:t>                http</a:t>
            </a:r>
            <a:r>
              <a:rPr lang="en-US" sz="2400" dirty="0">
                <a:hlinkClick r:id="rId3"/>
              </a:rPr>
              <a:t>://educatoreffectiveness.weebly.com</a:t>
            </a:r>
            <a:endParaRPr lang="en-US" sz="24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For more information, visit: </a:t>
            </a:r>
          </a:p>
          <a:p>
            <a:pPr lvl="1"/>
            <a:r>
              <a:rPr lang="en-US" sz="2400" dirty="0" smtClean="0"/>
              <a:t>EDFS: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eval.mybps.org/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http://educatoreffectiveness.weebly.com</a:t>
            </a:r>
            <a:endParaRPr lang="en-US" sz="2400" dirty="0" smtClean="0"/>
          </a:p>
          <a:p>
            <a:pPr marL="228573" lvl="1" indent="0">
              <a:buNone/>
            </a:pPr>
            <a:endParaRPr lang="en-US" sz="200" dirty="0" smtClean="0"/>
          </a:p>
          <a:p>
            <a:pPr>
              <a:buFont typeface="Arial" charset="0"/>
              <a:buChar char="•"/>
            </a:pPr>
            <a:r>
              <a:rPr lang="en-US" sz="2800" dirty="0"/>
              <a:t>Email questions, comments and feedback to:</a:t>
            </a:r>
          </a:p>
          <a:p>
            <a:pPr lvl="1"/>
            <a:r>
              <a:rPr lang="en-US" sz="2400" dirty="0">
                <a:hlinkClick r:id="rId5"/>
              </a:rPr>
              <a:t>bpsevaluation@boston.k12.ma.us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800" dirty="0">
                <a:cs typeface="Miriam" pitchFamily="2" charset="-79"/>
              </a:rPr>
              <a:t>MA Department of Elementary and Secondary Education (DESE) Evaluation Site:</a:t>
            </a:r>
          </a:p>
          <a:p>
            <a:pPr lvl="1"/>
            <a:r>
              <a:rPr lang="en-US" dirty="0" smtClean="0">
                <a:hlinkClick r:id="rId6"/>
              </a:rPr>
              <a:t>http://www.doe.mass.edu/edeval/</a:t>
            </a:r>
            <a:r>
              <a:rPr lang="en-US" dirty="0" smtClean="0"/>
              <a:t> 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" y="1374882"/>
            <a:ext cx="8962155" cy="47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Resources, Support, Questions, and Feedback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For more information, visit: </a:t>
            </a:r>
          </a:p>
          <a:p>
            <a:pPr lvl="1"/>
            <a:r>
              <a:rPr lang="en-US" sz="2400" dirty="0" smtClean="0"/>
              <a:t>EDFS: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eval.mybps.org/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http://educatoreffectiveness.weebly.com</a:t>
            </a:r>
            <a:endParaRPr lang="en-US" sz="2400" dirty="0" smtClean="0"/>
          </a:p>
          <a:p>
            <a:pPr marL="228573" lvl="1" indent="0">
              <a:buNone/>
            </a:pPr>
            <a:endParaRPr lang="en-US" sz="200" dirty="0" smtClean="0"/>
          </a:p>
          <a:p>
            <a:pPr>
              <a:buFont typeface="Arial" charset="0"/>
              <a:buChar char="•"/>
            </a:pPr>
            <a:r>
              <a:rPr lang="en-US" sz="2800" dirty="0"/>
              <a:t>Email questions, comments and feedback to:</a:t>
            </a:r>
          </a:p>
          <a:p>
            <a:pPr lvl="1"/>
            <a:r>
              <a:rPr lang="en-US" sz="2400" dirty="0">
                <a:hlinkClick r:id="rId5"/>
              </a:rPr>
              <a:t>bpsevaluation@boston.k12.ma.us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800" dirty="0">
                <a:cs typeface="Miriam" pitchFamily="2" charset="-79"/>
              </a:rPr>
              <a:t>MA Department of Elementary and Secondary Education (DESE) Evaluation Site:</a:t>
            </a:r>
          </a:p>
          <a:p>
            <a:pPr lvl="1"/>
            <a:r>
              <a:rPr lang="en-US" dirty="0" smtClean="0">
                <a:hlinkClick r:id="rId6"/>
              </a:rPr>
              <a:t>http://www.doe.mass.edu/edeval/</a:t>
            </a:r>
            <a:r>
              <a:rPr lang="en-US" dirty="0" smtClean="0"/>
              <a:t> 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9" y="1447804"/>
            <a:ext cx="7754937" cy="5130417"/>
          </a:xfrm>
        </p:spPr>
        <p:txBody>
          <a:bodyPr lIns="91429" tIns="45714" rIns="91429" bIns="45714"/>
          <a:lstStyle/>
          <a:p>
            <a:endParaRPr lang="en-US" sz="2400" dirty="0" smtClean="0"/>
          </a:p>
          <a:p>
            <a:r>
              <a:rPr lang="en-US" sz="2400" dirty="0" smtClean="0"/>
              <a:t>Ross </a:t>
            </a:r>
            <a:r>
              <a:rPr lang="en-US" sz="2400" dirty="0"/>
              <a:t>Wilson, </a:t>
            </a:r>
            <a:r>
              <a:rPr lang="en-US" sz="2400" b="0" dirty="0"/>
              <a:t>Assistant Superintendent for Educator Effectiveness</a:t>
            </a:r>
            <a:endParaRPr lang="en-US" sz="2400" dirty="0"/>
          </a:p>
          <a:p>
            <a:r>
              <a:rPr lang="en-US" sz="2400" dirty="0"/>
              <a:t>Jared Joiner,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Emily </a:t>
            </a:r>
            <a:r>
              <a:rPr lang="en-US" sz="2400" dirty="0" err="1"/>
              <a:t>Kalejs</a:t>
            </a:r>
            <a:r>
              <a:rPr lang="en-US" sz="2400" dirty="0"/>
              <a:t> Qazilbash,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Angela Rubenstein,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Kris Taylor,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Jenna Costin, </a:t>
            </a:r>
            <a:r>
              <a:rPr lang="en-US" sz="2400" b="0" dirty="0" smtClean="0"/>
              <a:t>EDFS</a:t>
            </a:r>
            <a:r>
              <a:rPr lang="en-US" sz="2400" dirty="0" smtClean="0"/>
              <a:t> </a:t>
            </a:r>
            <a:r>
              <a:rPr lang="en-US" sz="2400" b="0" dirty="0" smtClean="0"/>
              <a:t>On-line System Coordinator</a:t>
            </a:r>
            <a:endParaRPr lang="en-US" sz="2400" b="0" dirty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pPr>
              <a:lnSpc>
                <a:spcPts val="2800"/>
              </a:lnSpc>
            </a:pP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Office of Educator Effectiveness</a:t>
            </a:r>
            <a:endParaRPr lang="en-US" sz="2700" b="1" dirty="0">
              <a:solidFill>
                <a:srgbClr val="334B9C"/>
              </a:solidFill>
              <a:latin typeface="Century Gothic" pitchFamily="34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Have we met our goals for today?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4417" y="2153382"/>
            <a:ext cx="5188861" cy="3879284"/>
          </a:xfrm>
        </p:spPr>
        <p:txBody>
          <a:bodyPr/>
          <a:lstStyle/>
          <a:p>
            <a:pPr marL="457200">
              <a:spcAft>
                <a:spcPts val="0"/>
              </a:spcAft>
            </a:pPr>
            <a:r>
              <a:rPr lang="en-US" sz="2000" b="0" dirty="0" smtClean="0"/>
              <a:t>Have started a draft of your action steps</a:t>
            </a:r>
          </a:p>
          <a:p>
            <a:pPr marL="457200">
              <a:spcAft>
                <a:spcPts val="0"/>
              </a:spcAft>
            </a:pPr>
            <a:endParaRPr lang="en-US" sz="800" b="0" dirty="0" smtClean="0"/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Understand how to enter action steps into the EDFS</a:t>
            </a:r>
          </a:p>
          <a:p>
            <a:pPr marL="457240" indent="-342900">
              <a:spcAft>
                <a:spcPts val="0"/>
              </a:spcAft>
            </a:pPr>
            <a:endParaRPr lang="en-US" sz="20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Have started to identify types of evidence that you will use</a:t>
            </a:r>
          </a:p>
          <a:p>
            <a:pPr marL="114340" indent="0">
              <a:spcAft>
                <a:spcPts val="0"/>
              </a:spcAft>
              <a:buNone/>
            </a:pPr>
            <a:endParaRPr lang="en-US" sz="1200" b="0" dirty="0" smtClean="0"/>
          </a:p>
          <a:p>
            <a:pPr marL="457240" indent="-342900">
              <a:spcAft>
                <a:spcPts val="1200"/>
              </a:spcAft>
            </a:pPr>
            <a:r>
              <a:rPr lang="en-US" sz="2000" b="0" dirty="0" smtClean="0"/>
              <a:t>Understand </a:t>
            </a:r>
            <a:r>
              <a:rPr lang="en-US" sz="2000" b="0" dirty="0"/>
              <a:t>how to </a:t>
            </a:r>
            <a:r>
              <a:rPr lang="en-US" sz="2000" b="0" dirty="0" smtClean="0"/>
              <a:t>upload evidence into the EDFS</a:t>
            </a:r>
            <a:endParaRPr lang="en-US" sz="2000" b="0" dirty="0"/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687413" lvl="1" indent="0">
              <a:spcAft>
                <a:spcPts val="600"/>
              </a:spcAft>
              <a:buNone/>
            </a:pPr>
            <a:endParaRPr lang="en-US" sz="1800" b="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13316" name="Picture 3" descr="Boy, 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4820"/>
          <a:stretch>
            <a:fillRect/>
          </a:stretch>
        </p:blipFill>
        <p:spPr bwMode="auto">
          <a:xfrm>
            <a:off x="5601029" y="1868364"/>
            <a:ext cx="3276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4" y="1278640"/>
            <a:ext cx="8358306" cy="79157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If we have done our job today,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you: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smtClean="0"/>
              <a:t>Norms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595314" y="1280160"/>
            <a:ext cx="8174037" cy="5212083"/>
          </a:xfrm>
        </p:spPr>
        <p:txBody>
          <a:bodyPr/>
          <a:lstStyle/>
          <a:p>
            <a:pPr marL="0" indent="0">
              <a:buNone/>
            </a:pPr>
            <a:r>
              <a:rPr lang="en-US" sz="3600" b="0" dirty="0"/>
              <a:t>How can </a:t>
            </a:r>
            <a:r>
              <a:rPr lang="en-US" sz="3600" b="0" dirty="0" smtClean="0"/>
              <a:t>we, </a:t>
            </a:r>
            <a:r>
              <a:rPr lang="en-US" sz="3600" b="0" dirty="0"/>
              <a:t>as a team of </a:t>
            </a:r>
            <a:r>
              <a:rPr lang="en-US" sz="3600" b="0" dirty="0" smtClean="0"/>
              <a:t>adults </a:t>
            </a:r>
            <a:r>
              <a:rPr lang="en-US" sz="3600" b="0" dirty="0"/>
              <a:t>looking to support and help children learn, work together most effectively today? </a:t>
            </a:r>
          </a:p>
          <a:p>
            <a:pPr marL="571433" lvl="1" indent="-342860"/>
            <a:r>
              <a:rPr lang="en-US" sz="2400" dirty="0"/>
              <a:t>Respect diversity of perspectives</a:t>
            </a:r>
          </a:p>
          <a:p>
            <a:pPr marL="571433" lvl="1" indent="-342860"/>
            <a:r>
              <a:rPr lang="en-US" sz="2400" dirty="0"/>
              <a:t>Engage in active listening</a:t>
            </a:r>
          </a:p>
          <a:p>
            <a:pPr marL="571433" lvl="1" indent="-342860"/>
            <a:r>
              <a:rPr lang="en-US" sz="2400" dirty="0"/>
              <a:t>Assume best intentions</a:t>
            </a:r>
          </a:p>
          <a:p>
            <a:pPr marL="571433" lvl="1" indent="-342860"/>
            <a:r>
              <a:rPr lang="en-US" sz="2400" dirty="0" smtClean="0"/>
              <a:t>Provide safety </a:t>
            </a:r>
            <a:r>
              <a:rPr lang="en-US" sz="2400" dirty="0"/>
              <a:t>and </a:t>
            </a:r>
            <a:r>
              <a:rPr lang="en-US" sz="2400" dirty="0" smtClean="0"/>
              <a:t>confidentiality</a:t>
            </a:r>
          </a:p>
          <a:p>
            <a:pPr marL="571433" lvl="1" indent="-342860"/>
            <a:r>
              <a:rPr lang="en-US" sz="2400" dirty="0" smtClean="0"/>
              <a:t>Know that there are “no dumb questions”</a:t>
            </a:r>
            <a:endParaRPr lang="en-US" sz="2400" dirty="0"/>
          </a:p>
          <a:p>
            <a:pPr marL="571433" lvl="1" indent="-342860"/>
            <a:r>
              <a:rPr lang="en-US" sz="2400" dirty="0"/>
              <a:t>Others? </a:t>
            </a:r>
          </a:p>
          <a:p>
            <a:pPr marL="342860" indent="-342860">
              <a:buNone/>
            </a:pPr>
            <a:r>
              <a:rPr lang="en-US" sz="2400" dirty="0"/>
              <a:t>  </a:t>
            </a:r>
          </a:p>
          <a:p>
            <a:pPr marL="342860" indent="-34286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38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Introductions:  Turn and Talk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595314" y="1280160"/>
            <a:ext cx="8174037" cy="5212083"/>
          </a:xfrm>
        </p:spPr>
        <p:txBody>
          <a:bodyPr/>
          <a:lstStyle/>
          <a:p>
            <a:pPr marL="0" indent="0">
              <a:buNone/>
            </a:pPr>
            <a:endParaRPr lang="en-US" sz="3600" b="0" dirty="0"/>
          </a:p>
          <a:p>
            <a:r>
              <a:rPr lang="en-US" sz="3600" b="0" dirty="0" smtClean="0"/>
              <a:t>Name</a:t>
            </a:r>
          </a:p>
          <a:p>
            <a:r>
              <a:rPr lang="en-US" sz="3600" b="0" dirty="0" smtClean="0"/>
              <a:t>School</a:t>
            </a:r>
          </a:p>
          <a:p>
            <a:r>
              <a:rPr lang="en-US" sz="3600" b="0" dirty="0" smtClean="0"/>
              <a:t>What would you like to improve upon this school year?</a:t>
            </a:r>
          </a:p>
          <a:p>
            <a:pPr marL="0" indent="0">
              <a:buNone/>
            </a:pPr>
            <a:endParaRPr lang="en-US" sz="2400" dirty="0"/>
          </a:p>
          <a:p>
            <a:pPr marL="342860" indent="-34286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95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Self-Assessment Data: Strengths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595314" y="1280160"/>
            <a:ext cx="8174037" cy="5212083"/>
          </a:xfrm>
        </p:spPr>
        <p:txBody>
          <a:bodyPr/>
          <a:lstStyle/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sz="2400" dirty="0"/>
          </a:p>
          <a:p>
            <a:pPr marL="342860" indent="-342860"/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8451462"/>
              </p:ext>
            </p:extLst>
          </p:nvPr>
        </p:nvGraphicFramePr>
        <p:xfrm>
          <a:off x="110360" y="1198179"/>
          <a:ext cx="9033640" cy="565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Self-Assessment Data: Areas for Growth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595314" y="1280160"/>
            <a:ext cx="8174037" cy="5212083"/>
          </a:xfrm>
        </p:spPr>
        <p:txBody>
          <a:bodyPr/>
          <a:lstStyle/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sz="2400" dirty="0"/>
          </a:p>
          <a:p>
            <a:pPr marL="342860" indent="-342860"/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54065136"/>
              </p:ext>
            </p:extLst>
          </p:nvPr>
        </p:nvGraphicFramePr>
        <p:xfrm>
          <a:off x="0" y="1245476"/>
          <a:ext cx="8970580" cy="539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Plan Development &amp; Implementation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92468"/>
              </p:ext>
            </p:extLst>
          </p:nvPr>
        </p:nvGraphicFramePr>
        <p:xfrm>
          <a:off x="603253" y="1585913"/>
          <a:ext cx="8174039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2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folHlink"/>
                </a:solidFill>
              </a:rPr>
              <a:t>Overview of the Evaluation Cycle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Goal &amp; Action Plan Development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Evidence: Observations &amp; Artifacts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Formative Assessment &amp; Summative Evaluation</a:t>
            </a:r>
            <a:endParaRPr lang="en-US" dirty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Developing </a:t>
            </a:r>
            <a:r>
              <a:rPr lang="en-US" altLang="ja-JP" sz="3200" dirty="0">
                <a:solidFill>
                  <a:schemeClr val="tx1"/>
                </a:solidFill>
              </a:rPr>
              <a:t>Y</a:t>
            </a:r>
            <a:r>
              <a:rPr lang="en-US" altLang="ja-JP" sz="3200" dirty="0" smtClean="0">
                <a:solidFill>
                  <a:schemeClr val="tx1"/>
                </a:solidFill>
              </a:rPr>
              <a:t>our Action Plan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altLang="ja-JP" dirty="0" smtClean="0">
                <a:solidFill>
                  <a:schemeClr val="tx1"/>
                </a:solidFill>
              </a:rPr>
              <a:t>Entering Steps in EDFS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Using Artifacts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Uploading in EDFS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552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xPlGdnUOYBqZ214Fa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mV3DtmGkah56HS3PIF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ttQbHdUy.xRX4TCPk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X_lZr1NkaHHmJF0W_l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0VwgGei0SELHlJ6yfRDQ"/>
</p:tagLst>
</file>

<file path=ppt/theme/theme1.xml><?xml version="1.0" encoding="utf-8"?>
<a:theme xmlns:a="http://schemas.openxmlformats.org/drawingml/2006/main" name="ERS%20MASTER%20TEMPLATE%20July08">
  <a:themeElements>
    <a:clrScheme name="ERS Master Colors">
      <a:dk1>
        <a:srgbClr val="334B9C"/>
      </a:dk1>
      <a:lt1>
        <a:sysClr val="window" lastClr="FFFFFF"/>
      </a:lt1>
      <a:dk2>
        <a:srgbClr val="1F497D"/>
      </a:dk2>
      <a:lt2>
        <a:srgbClr val="EEECE1"/>
      </a:lt2>
      <a:accent1>
        <a:srgbClr val="334B9C"/>
      </a:accent1>
      <a:accent2>
        <a:srgbClr val="CBD465"/>
      </a:accent2>
      <a:accent3>
        <a:srgbClr val="CED6ED"/>
      </a:accent3>
      <a:accent4>
        <a:srgbClr val="899ACE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ERS Theme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RS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1_ERS Content">
  <a:themeElements>
    <a:clrScheme name="ERS Master Colors">
      <a:dk1>
        <a:srgbClr val="2F58A7"/>
      </a:dk1>
      <a:lt1>
        <a:sysClr val="window" lastClr="FFFFFF"/>
      </a:lt1>
      <a:dk2>
        <a:srgbClr val="2F58A7"/>
      </a:dk2>
      <a:lt2>
        <a:srgbClr val="FFFFFF"/>
      </a:lt2>
      <a:accent1>
        <a:srgbClr val="334B9C"/>
      </a:accent1>
      <a:accent2>
        <a:srgbClr val="CBD465"/>
      </a:accent2>
      <a:accent3>
        <a:srgbClr val="899ACE"/>
      </a:accent3>
      <a:accent4>
        <a:srgbClr val="E2E7A7"/>
      </a:accent4>
      <a:accent5>
        <a:srgbClr val="CED6ED"/>
      </a:accent5>
      <a:accent6>
        <a:srgbClr val="000000"/>
      </a:accent6>
      <a:hlink>
        <a:srgbClr val="0000FF"/>
      </a:hlink>
      <a:folHlink>
        <a:srgbClr val="800080"/>
      </a:folHlink>
    </a:clrScheme>
    <a:fontScheme name="31_ERS Content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6_ERS Content">
  <a:themeElements>
    <a:clrScheme name="ERS Master Colors">
      <a:dk1>
        <a:srgbClr val="2F58A7"/>
      </a:dk1>
      <a:lt1>
        <a:sysClr val="window" lastClr="FFFFFF"/>
      </a:lt1>
      <a:dk2>
        <a:srgbClr val="2F58A7"/>
      </a:dk2>
      <a:lt2>
        <a:srgbClr val="FFFFFF"/>
      </a:lt2>
      <a:accent1>
        <a:srgbClr val="334B9C"/>
      </a:accent1>
      <a:accent2>
        <a:srgbClr val="CBD465"/>
      </a:accent2>
      <a:accent3>
        <a:srgbClr val="899ACE"/>
      </a:accent3>
      <a:accent4>
        <a:srgbClr val="E2E7A7"/>
      </a:accent4>
      <a:accent5>
        <a:srgbClr val="CED6ED"/>
      </a:accent5>
      <a:accent6>
        <a:srgbClr val="000000"/>
      </a:accent6>
      <a:hlink>
        <a:srgbClr val="0000FF"/>
      </a:hlink>
      <a:folHlink>
        <a:srgbClr val="800080"/>
      </a:folHlink>
    </a:clrScheme>
    <a:fontScheme name="16_ERS Content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ERS%20MASTER%20TEMPLATE%20July08</Template>
  <TotalTime>49088</TotalTime>
  <Words>1356</Words>
  <Application>Microsoft Office PowerPoint</Application>
  <PresentationFormat>On-screen Show (4:3)</PresentationFormat>
  <Paragraphs>429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ERS%20MASTER%20TEMPLATE%20July08</vt:lpstr>
      <vt:lpstr>ERS Content</vt:lpstr>
      <vt:lpstr>31_ERS Content</vt:lpstr>
      <vt:lpstr>16_ERS Content</vt:lpstr>
      <vt:lpstr>think-cell Slide</vt:lpstr>
      <vt:lpstr>Creating &amp; Implementing Your Plan  October 2012</vt:lpstr>
      <vt:lpstr>Objectives for today</vt:lpstr>
      <vt:lpstr>                http://educatoreffectiveness.weebly.com</vt:lpstr>
      <vt:lpstr>Norms</vt:lpstr>
      <vt:lpstr>Introductions:  Turn and Talk</vt:lpstr>
      <vt:lpstr>Self-Assessment Data: Strengths</vt:lpstr>
      <vt:lpstr>Self-Assessment Data: Areas for Growth</vt:lpstr>
      <vt:lpstr>Plan Development &amp; Implementation</vt:lpstr>
      <vt:lpstr>Today’s Agenda</vt:lpstr>
      <vt:lpstr>Goal &amp; Action Plan Development</vt:lpstr>
      <vt:lpstr>Evidence: Observations &amp; Artifacts</vt:lpstr>
      <vt:lpstr>Observations</vt:lpstr>
      <vt:lpstr>Contractual Observation Requirements</vt:lpstr>
      <vt:lpstr>Artifacts</vt:lpstr>
      <vt:lpstr>Formative Assessment &amp; Summative Evaluation</vt:lpstr>
      <vt:lpstr>Formative Assessment &amp; Summative Evaluation</vt:lpstr>
      <vt:lpstr>Today’s Agenda</vt:lpstr>
      <vt:lpstr>Developing Your Action Plan</vt:lpstr>
      <vt:lpstr>Developing Your Action Plan</vt:lpstr>
      <vt:lpstr>Developing Your Action Plan</vt:lpstr>
      <vt:lpstr>Developing Your Action Plan</vt:lpstr>
      <vt:lpstr>Developing Your Action Plan</vt:lpstr>
      <vt:lpstr>Developing Your Action Plan</vt:lpstr>
      <vt:lpstr>Today’s Agenda</vt:lpstr>
      <vt:lpstr>Overall Ratings</vt:lpstr>
      <vt:lpstr>Possible Artifacts</vt:lpstr>
      <vt:lpstr>Uploading onto EDFS</vt:lpstr>
      <vt:lpstr>Uploading onto EDFS</vt:lpstr>
      <vt:lpstr>To Do</vt:lpstr>
      <vt:lpstr>Resources, Support, Questions, and Feedback</vt:lpstr>
      <vt:lpstr>PowerPoint Presentation</vt:lpstr>
      <vt:lpstr>Have we met our goals for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District Optimization</dc:title>
  <dc:creator>EXED_Participant</dc:creator>
  <cp:lastModifiedBy>BPS</cp:lastModifiedBy>
  <cp:revision>2171</cp:revision>
  <cp:lastPrinted>2012-09-05T12:55:15Z</cp:lastPrinted>
  <dcterms:created xsi:type="dcterms:W3CDTF">2011-09-28T20:53:01Z</dcterms:created>
  <dcterms:modified xsi:type="dcterms:W3CDTF">2012-10-16T14:45:54Z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0x01010077E28CFCE79E9D4AB1516EDB14A7367A</vt:lpwstr>
  </property>
  <property fmtid="{D5CDD505-2E9C-101B-9397-08002B2CF9AE}" pid="3" name="Order">
    <vt:r8>3100</vt:r8>
  </property>
  <property fmtid="{D5CDD505-2E9C-101B-9397-08002B2CF9AE}" pid="4" name="Document Contact">
    <vt:lpwstr>24;#Coralie DiTommaso</vt:lpwstr>
  </property>
  <property fmtid="{D5CDD505-2E9C-101B-9397-08002B2CF9AE}" pid="5" name="Key Words">
    <vt:lpwstr>powerpoint template</vt:lpwstr>
  </property>
  <property fmtid="{D5CDD505-2E9C-101B-9397-08002B2CF9AE}" pid="6" name="Document Name">
    <vt:lpwstr>PowerPoint template</vt:lpwstr>
  </property>
  <property fmtid="{D5CDD505-2E9C-101B-9397-08002B2CF9AE}" pid="7" name="Tags">
    <vt:lpwstr>Enter Choice #1</vt:lpwstr>
  </property>
  <property fmtid="{D5CDD505-2E9C-101B-9397-08002B2CF9AE}" pid="8" name="Description0">
    <vt:lpwstr/>
  </property>
  <property fmtid="{D5CDD505-2E9C-101B-9397-08002B2CF9AE}" pid="9" name="Recency Date">
    <vt:lpwstr>2008-11-06T02:00:00Z</vt:lpwstr>
  </property>
  <property fmtid="{D5CDD505-2E9C-101B-9397-08002B2CF9AE}" pid="10" name="Resource Type">
    <vt:lpwstr>ERS Templates &amp; Slides</vt:lpwstr>
  </property>
</Properties>
</file>