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8" r:id="rId11"/>
    <p:sldId id="280" r:id="rId12"/>
    <p:sldId id="257" r:id="rId13"/>
    <p:sldId id="258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8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59" d="100"/>
          <a:sy n="59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AD28-AF4C-4758-AB78-57980F3D8403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B69B-6303-4B33-8267-5E8A14C0B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8298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Formative Assessments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and </a:t>
            </a:r>
            <a:r>
              <a:rPr lang="en-US" b="1" dirty="0" smtClean="0">
                <a:latin typeface="Cambria" pitchFamily="18" charset="0"/>
              </a:rPr>
              <a:t>Observations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on EDFS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500" t="14667" r="27000" b="39111"/>
          <a:stretch>
            <a:fillRect/>
          </a:stretch>
        </p:blipFill>
        <p:spPr bwMode="auto">
          <a:xfrm>
            <a:off x="685800" y="2438400"/>
            <a:ext cx="7750419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71628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Step 2: Type your name and Submit Signature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Assessment: Sign Off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 cstate="print"/>
          <a:srcRect l="5128" t="40187" r="41667" b="50398"/>
          <a:stretch>
            <a:fillRect/>
          </a:stretch>
        </p:blipFill>
        <p:spPr bwMode="auto">
          <a:xfrm>
            <a:off x="381000" y="1447800"/>
            <a:ext cx="7898423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5146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1: Note whether you would like to end the current plan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5899" t="44602" r="6464" b="35550"/>
          <a:stretch>
            <a:fillRect/>
          </a:stretch>
        </p:blipFill>
        <p:spPr bwMode="auto">
          <a:xfrm>
            <a:off x="0" y="3886200"/>
            <a:ext cx="9039651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prepared do you feel to make an informed rating on your teachers' proficiency in the 4 standards?</a:t>
            </a:r>
          </a:p>
          <a:p>
            <a:pPr lvl="1"/>
            <a:r>
              <a:rPr lang="en-US" dirty="0" smtClean="0"/>
              <a:t>I. Curriculum, Planning, &amp; Assessment</a:t>
            </a:r>
          </a:p>
          <a:p>
            <a:pPr lvl="1"/>
            <a:r>
              <a:rPr lang="en-US" dirty="0" smtClean="0"/>
              <a:t>II. Teaching All Students</a:t>
            </a:r>
          </a:p>
          <a:p>
            <a:pPr lvl="1"/>
            <a:r>
              <a:rPr lang="en-US" dirty="0" smtClean="0"/>
              <a:t>III. Family &amp; Community Engagement</a:t>
            </a:r>
          </a:p>
          <a:p>
            <a:pPr lvl="1"/>
            <a:r>
              <a:rPr lang="en-US" dirty="0" smtClean="0"/>
              <a:t>IV. Professional Culture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Assessment: Questions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Select the employee you are observing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485" t="14795" r="12500" b="19993"/>
          <a:stretch>
            <a:fillRect/>
          </a:stretch>
        </p:blipFill>
        <p:spPr bwMode="auto">
          <a:xfrm>
            <a:off x="609600" y="914400"/>
            <a:ext cx="7795850" cy="4267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352800" y="1676400"/>
            <a:ext cx="1371600" cy="1219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Select the Observation icon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534" t="27700" r="9619" b="33014"/>
          <a:stretch>
            <a:fillRect/>
          </a:stretch>
        </p:blipFill>
        <p:spPr bwMode="auto">
          <a:xfrm>
            <a:off x="457200" y="1447800"/>
            <a:ext cx="8184444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2200" y="2286000"/>
            <a:ext cx="1295400" cy="1143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Select New Observation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250" t="14815" r="20833" b="35185"/>
          <a:stretch>
            <a:fillRect/>
          </a:stretch>
        </p:blipFill>
        <p:spPr bwMode="auto">
          <a:xfrm>
            <a:off x="228600" y="1676400"/>
            <a:ext cx="8494891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52400" y="3810000"/>
            <a:ext cx="1295400" cy="2286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75438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1) Enter basic information about the Observation: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Date, time, type, and subject observed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5712" t="20928" r="17935" b="30507"/>
          <a:stretch>
            <a:fillRect/>
          </a:stretch>
        </p:blipFill>
        <p:spPr bwMode="auto">
          <a:xfrm>
            <a:off x="228600" y="1524000"/>
            <a:ext cx="8698894" cy="35814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1676400"/>
            <a:ext cx="8839200" cy="7620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29200"/>
            <a:ext cx="43434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* Add Evidence/Feedback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658" t="43345" r="19320" b="11764"/>
          <a:stretch>
            <a:fillRect/>
          </a:stretch>
        </p:blipFill>
        <p:spPr bwMode="auto">
          <a:xfrm>
            <a:off x="228600" y="1600200"/>
            <a:ext cx="863346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2590800"/>
            <a:ext cx="8839200" cy="22098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648200"/>
            <a:ext cx="6629400" cy="137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* Choose the Standard/Indicator/Element before, during, or after observation when editing.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009" t="42515" r="21376" b="14892"/>
          <a:stretch>
            <a:fillRect/>
          </a:stretch>
        </p:blipFill>
        <p:spPr bwMode="auto">
          <a:xfrm>
            <a:off x="457200" y="1066800"/>
            <a:ext cx="8364108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295400"/>
            <a:ext cx="3657600" cy="7620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05400"/>
            <a:ext cx="6934200" cy="144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*Add more Evidence/Feedback text boxes as you are observing and choose Indicator/Element during or after observing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124" t="22145" r="19293" b="13040"/>
          <a:stretch>
            <a:fillRect/>
          </a:stretch>
        </p:blipFill>
        <p:spPr bwMode="auto">
          <a:xfrm>
            <a:off x="609600" y="838200"/>
            <a:ext cx="7809411" cy="4408539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1905000"/>
            <a:ext cx="1752600" cy="2286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305800" cy="182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* SAVE the observation to edit again later, or Release observation to allow the educator to view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*Note: Must give Educators feedback within 5 days of observing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124" t="21497" r="16657" b="28899"/>
          <a:stretch>
            <a:fillRect/>
          </a:stretch>
        </p:blipFill>
        <p:spPr bwMode="auto">
          <a:xfrm>
            <a:off x="304800" y="1143000"/>
            <a:ext cx="8444345" cy="35052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1676400"/>
            <a:ext cx="609600" cy="6858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95800"/>
            <a:ext cx="69342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Select the teacher for whom you would like to submit a formative assessment, </a:t>
            </a:r>
            <a:br>
              <a:rPr lang="en-US" sz="2800" dirty="0" smtClean="0"/>
            </a:br>
            <a:r>
              <a:rPr lang="en-US" sz="2800" dirty="0" smtClean="0"/>
              <a:t>then select the Evaluations icon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01" t="25848" r="3149" b="29707"/>
          <a:stretch>
            <a:fillRect/>
          </a:stretch>
        </p:blipFill>
        <p:spPr bwMode="auto">
          <a:xfrm>
            <a:off x="533400" y="1447800"/>
            <a:ext cx="7972425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7391400" y="2286000"/>
            <a:ext cx="904875" cy="1295400"/>
          </a:xfrm>
          <a:prstGeom prst="ellipse">
            <a:avLst/>
          </a:prstGeom>
          <a:noFill/>
          <a:ln w="31750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343400"/>
            <a:ext cx="6172200" cy="2286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Focusing on specific Indicators?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Set your Observation Default Indicators!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Located at the top of your EDFS page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43" t="14738" r="42519" b="51929"/>
          <a:stretch>
            <a:fillRect/>
          </a:stretch>
        </p:blipFill>
        <p:spPr bwMode="auto">
          <a:xfrm>
            <a:off x="381000" y="990600"/>
            <a:ext cx="8247758" cy="297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1524000"/>
            <a:ext cx="1600200" cy="381000"/>
          </a:xfrm>
          <a:prstGeom prst="rect">
            <a:avLst/>
          </a:prstGeom>
          <a:noFill/>
          <a:ln w="508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Defaults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14800"/>
            <a:ext cx="6248400" cy="12525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Choose which indicators you want to appear on your Observation Page 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122" t="14739" r="51585" b="51929"/>
          <a:stretch>
            <a:fillRect/>
          </a:stretch>
        </p:blipFill>
        <p:spPr bwMode="auto">
          <a:xfrm>
            <a:off x="914400" y="1143000"/>
            <a:ext cx="7213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2286000"/>
            <a:ext cx="3886200" cy="1828800"/>
          </a:xfrm>
          <a:prstGeom prst="rect">
            <a:avLst/>
          </a:prstGeom>
          <a:noFill/>
          <a:ln w="4445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Defaults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this: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Actionable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Realistic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Specific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Growth oriented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latin typeface="Cambria" pitchFamily="18" charset="0"/>
                <a:ea typeface="+mj-ea"/>
                <a:cs typeface="+mj-cs"/>
              </a:rPr>
              <a:t>Giving Feedback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3200" b="1" u="sng" dirty="0" smtClean="0">
                <a:latin typeface="Cambria" pitchFamily="18" charset="0"/>
                <a:ea typeface="+mj-ea"/>
                <a:cs typeface="+mj-cs"/>
              </a:rPr>
              <a:t>: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4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personalize feedback for the various educators you work with? </a:t>
            </a:r>
          </a:p>
          <a:p>
            <a:pPr lvl="1"/>
            <a:r>
              <a:rPr lang="en-US" dirty="0" smtClean="0"/>
              <a:t>Different levels of experience</a:t>
            </a:r>
          </a:p>
          <a:p>
            <a:pPr lvl="1"/>
            <a:r>
              <a:rPr lang="en-US" dirty="0" smtClean="0"/>
              <a:t>Different personalities</a:t>
            </a:r>
          </a:p>
          <a:p>
            <a:pPr lvl="1"/>
            <a:r>
              <a:rPr lang="en-US" dirty="0" smtClean="0"/>
              <a:t>Different strengths and needs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Observation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95800"/>
            <a:ext cx="69342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Select Start New Evaluation, then the type of evaluation / assessment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38326" t="45831" r="39218" b="35043"/>
          <a:stretch>
            <a:fillRect/>
          </a:stretch>
        </p:blipFill>
        <p:spPr bwMode="auto">
          <a:xfrm>
            <a:off x="2743200" y="1828800"/>
            <a:ext cx="380354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0" y="2971800"/>
            <a:ext cx="990600" cy="381000"/>
          </a:xfrm>
          <a:prstGeom prst="rect">
            <a:avLst/>
          </a:prstGeom>
          <a:noFill/>
          <a:ln w="15875">
            <a:solidFill>
              <a:srgbClr val="17365D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705600" y="2438400"/>
            <a:ext cx="990600" cy="381000"/>
          </a:xfrm>
          <a:prstGeom prst="rect">
            <a:avLst/>
          </a:prstGeom>
          <a:noFill/>
          <a:ln w="15875">
            <a:solidFill>
              <a:srgbClr val="17365D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10800000">
            <a:off x="5943600" y="2514600"/>
            <a:ext cx="685800" cy="300037"/>
          </a:xfrm>
          <a:prstGeom prst="rightArrow">
            <a:avLst>
              <a:gd name="adj1" fmla="val 50000"/>
              <a:gd name="adj2" fmla="val 104839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4600" y="3048000"/>
            <a:ext cx="685800" cy="300037"/>
          </a:xfrm>
          <a:prstGeom prst="rightArrow">
            <a:avLst>
              <a:gd name="adj1" fmla="val 50000"/>
              <a:gd name="adj2" fmla="val 104839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7600"/>
            <a:ext cx="6934200" cy="1828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All sections of the Formative Assessment </a:t>
            </a:r>
            <a:br>
              <a:rPr lang="en-US" sz="2800" dirty="0" smtClean="0"/>
            </a:br>
            <a:r>
              <a:rPr lang="en-US" sz="2800" dirty="0" smtClean="0"/>
              <a:t>will appear:</a:t>
            </a:r>
            <a:br>
              <a:rPr lang="en-US" sz="2800" dirty="0" smtClean="0"/>
            </a:br>
            <a:r>
              <a:rPr lang="en-US" sz="2800" dirty="0" smtClean="0"/>
              <a:t>Goals, Standards, Prescriptions, Comments, Overall Rating, Sign-Off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" name="Picture Placeholder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329" t="31405" r="7834" b="42669"/>
          <a:stretch>
            <a:fillRect/>
          </a:stretch>
        </p:blipFill>
        <p:spPr bwMode="auto">
          <a:xfrm>
            <a:off x="228600" y="1371600"/>
            <a:ext cx="8602579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95800"/>
            <a:ext cx="6934200" cy="198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Rate each goal and list your rationale: </a:t>
            </a:r>
            <a:br>
              <a:rPr lang="en-US" sz="2800" dirty="0" smtClean="0"/>
            </a:br>
            <a:r>
              <a:rPr lang="en-US" sz="2800" dirty="0" smtClean="0"/>
              <a:t>Exceeded, Met, </a:t>
            </a:r>
            <a:br>
              <a:rPr lang="en-US" sz="2800" dirty="0" smtClean="0"/>
            </a:br>
            <a:r>
              <a:rPr lang="en-US" sz="2800" dirty="0" smtClean="0"/>
              <a:t>Significant Progress, Some Progress, Did Not Meet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Assessment: Goals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 cstate="print"/>
          <a:srcRect l="25801" t="36182" r="26604" b="25926"/>
          <a:stretch>
            <a:fillRect/>
          </a:stretch>
        </p:blipFill>
        <p:spPr bwMode="auto">
          <a:xfrm>
            <a:off x="1371599" y="990600"/>
            <a:ext cx="663165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*Rate each standard and list your rationale </a:t>
            </a:r>
            <a:br>
              <a:rPr lang="en-US" sz="3200" dirty="0" smtClean="0"/>
            </a:br>
            <a:r>
              <a:rPr lang="en-US" sz="3200" dirty="0" smtClean="0"/>
              <a:t>*Observations/Evidence Filters into </a:t>
            </a:r>
            <a:r>
              <a:rPr lang="en-US" sz="3200" dirty="0" err="1" smtClean="0"/>
              <a:t>eval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Assessment: Standards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834" t="33086" r="6111" b="4445"/>
          <a:stretch>
            <a:fillRect/>
          </a:stretch>
        </p:blipFill>
        <p:spPr bwMode="auto">
          <a:xfrm>
            <a:off x="152400" y="914400"/>
            <a:ext cx="8823597" cy="39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00600"/>
            <a:ext cx="6400800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EDFS will ONLY ask you to write a prescription if you have rated the educator Unsatisfactory or Needs Improvement in any of the four standards.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Assessment: Prescriptions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147" name="Picture 16"/>
          <p:cNvPicPr>
            <a:picLocks noChangeAspect="1" noChangeArrowheads="1"/>
          </p:cNvPicPr>
          <p:nvPr/>
        </p:nvPicPr>
        <p:blipFill>
          <a:blip r:embed="rId2" cstate="print"/>
          <a:srcRect l="25481" t="31339" r="26602" b="19943"/>
          <a:stretch>
            <a:fillRect/>
          </a:stretch>
        </p:blipFill>
        <p:spPr bwMode="auto">
          <a:xfrm>
            <a:off x="1295400" y="1066800"/>
            <a:ext cx="6248400" cy="357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5486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Opportunity for you to add comments now, or for Educator to respond to Evaluation after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47" t="16340" r="5147" b="7843"/>
          <a:stretch>
            <a:fillRect/>
          </a:stretch>
        </p:blipFill>
        <p:spPr bwMode="auto">
          <a:xfrm>
            <a:off x="228600" y="914400"/>
            <a:ext cx="849498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Assessment: Comments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495800"/>
            <a:ext cx="5486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Review Goals and Standards Ratings and choose Overall Rating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772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Formative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Assessment: Overall Rating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170" name="Picture 22"/>
          <p:cNvPicPr>
            <a:picLocks noChangeAspect="1" noChangeArrowheads="1"/>
          </p:cNvPicPr>
          <p:nvPr/>
        </p:nvPicPr>
        <p:blipFill>
          <a:blip r:embed="rId2" cstate="print"/>
          <a:srcRect l="16025" t="39601" r="6090" b="15385"/>
          <a:stretch>
            <a:fillRect/>
          </a:stretch>
        </p:blipFill>
        <p:spPr bwMode="auto">
          <a:xfrm>
            <a:off x="228599" y="1524000"/>
            <a:ext cx="8677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345</Words>
  <Application>Microsoft Office PowerPoint</Application>
  <PresentationFormat>On-screen Show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Formative Assessments  and Observations  on EDFS</vt:lpstr>
      <vt:lpstr>Select the teacher for whom you would like to submit a formative assessment,  then select the Evaluations icon</vt:lpstr>
      <vt:lpstr>Select Start New Evaluation, then the type of evaluation / assessment</vt:lpstr>
      <vt:lpstr>All sections of the Formative Assessment  will appear: Goals, Standards, Prescriptions, Comments, Overall Rating, Sign-Off</vt:lpstr>
      <vt:lpstr>Rate each goal and list your rationale:  Exceeded, Met,  Significant Progress, Some Progress, Did Not Meet  </vt:lpstr>
      <vt:lpstr>*Rate each standard and list your rationale  *Observations/Evidence Filters into eval</vt:lpstr>
      <vt:lpstr>EDFS will ONLY ask you to write a prescription if you have rated the educator Unsatisfactory or Needs Improvement in any of the four standards.</vt:lpstr>
      <vt:lpstr>Opportunity for you to add comments now, or for Educator to respond to Evaluation after</vt:lpstr>
      <vt:lpstr>Review Goals and Standards Ratings and choose Overall Rating</vt:lpstr>
      <vt:lpstr>Step 2: Type your name and Submit Signature</vt:lpstr>
      <vt:lpstr>PowerPoint Presentation</vt:lpstr>
      <vt:lpstr>Select the employee you are observing</vt:lpstr>
      <vt:lpstr>Select the Observation icon</vt:lpstr>
      <vt:lpstr>Select New Observation</vt:lpstr>
      <vt:lpstr>1) Enter basic information about the Observation: Date, time, type, and subject observed</vt:lpstr>
      <vt:lpstr>* Add Evidence/Feedback</vt:lpstr>
      <vt:lpstr>* Choose the Standard/Indicator/Element before, during, or after observation when editing.</vt:lpstr>
      <vt:lpstr>*Add more Evidence/Feedback text boxes as you are observing and choose Indicator/Element during or after observing</vt:lpstr>
      <vt:lpstr>* SAVE the observation to edit again later, or Release observation to allow the educator to view *Note: Must give Educators feedback within 5 days of observing</vt:lpstr>
      <vt:lpstr>Focusing on specific Indicators?  Set your Observation Default Indicators!  Located at the top of your EDFS page</vt:lpstr>
      <vt:lpstr>Choose which indicators you want to appear on your Observation Page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on EDFS</dc:title>
  <dc:creator>Rubenstein, Angela</dc:creator>
  <cp:lastModifiedBy>BPS</cp:lastModifiedBy>
  <cp:revision>24</cp:revision>
  <dcterms:created xsi:type="dcterms:W3CDTF">2012-11-20T15:35:25Z</dcterms:created>
  <dcterms:modified xsi:type="dcterms:W3CDTF">2012-12-12T22:44:58Z</dcterms:modified>
</cp:coreProperties>
</file>