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sldIdLst>
    <p:sldId id="256" r:id="rId2"/>
    <p:sldId id="265" r:id="rId3"/>
    <p:sldId id="257" r:id="rId4"/>
    <p:sldId id="259" r:id="rId5"/>
    <p:sldId id="279" r:id="rId6"/>
    <p:sldId id="270" r:id="rId7"/>
    <p:sldId id="297" r:id="rId8"/>
    <p:sldId id="298" r:id="rId9"/>
    <p:sldId id="272" r:id="rId10"/>
    <p:sldId id="260" r:id="rId11"/>
    <p:sldId id="271" r:id="rId12"/>
    <p:sldId id="280" r:id="rId13"/>
    <p:sldId id="266" r:id="rId14"/>
    <p:sldId id="282" r:id="rId15"/>
    <p:sldId id="301" r:id="rId16"/>
    <p:sldId id="283" r:id="rId17"/>
    <p:sldId id="281" r:id="rId18"/>
    <p:sldId id="284" r:id="rId19"/>
    <p:sldId id="273" r:id="rId20"/>
    <p:sldId id="274" r:id="rId21"/>
    <p:sldId id="275" r:id="rId22"/>
    <p:sldId id="276" r:id="rId23"/>
    <p:sldId id="277" r:id="rId24"/>
    <p:sldId id="299" r:id="rId25"/>
    <p:sldId id="278" r:id="rId26"/>
    <p:sldId id="269" r:id="rId27"/>
    <p:sldId id="285" r:id="rId28"/>
    <p:sldId id="263" r:id="rId29"/>
    <p:sldId id="287" r:id="rId30"/>
    <p:sldId id="288" r:id="rId31"/>
    <p:sldId id="289" r:id="rId32"/>
    <p:sldId id="290" r:id="rId33"/>
    <p:sldId id="291" r:id="rId34"/>
    <p:sldId id="268" r:id="rId35"/>
    <p:sldId id="309" r:id="rId36"/>
    <p:sldId id="292" r:id="rId37"/>
    <p:sldId id="294" r:id="rId38"/>
    <p:sldId id="296" r:id="rId39"/>
    <p:sldId id="295" r:id="rId40"/>
    <p:sldId id="293" r:id="rId41"/>
    <p:sldId id="302" r:id="rId42"/>
    <p:sldId id="303" r:id="rId43"/>
    <p:sldId id="304" r:id="rId44"/>
    <p:sldId id="305" r:id="rId45"/>
    <p:sldId id="306" r:id="rId46"/>
    <p:sldId id="307" r:id="rId47"/>
    <p:sldId id="308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347" autoAdjust="0"/>
  </p:normalViewPr>
  <p:slideViewPr>
    <p:cSldViewPr>
      <p:cViewPr>
        <p:scale>
          <a:sx n="60" d="100"/>
          <a:sy n="60" d="100"/>
        </p:scale>
        <p:origin x="-744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enniferkozin:Desktop:OEE:Self-Assessment%20Reports:self-assess%20all%20teacher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enniferkozin:Desktop:OEE:Self-Assessment%20Reports:self-assess%20all%20teache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95B3D7"/>
              </a:solidFill>
            </c:spPr>
          </c:dPt>
          <c:dPt>
            <c:idx val="2"/>
            <c:invertIfNegative val="0"/>
            <c:bubble3D val="0"/>
            <c:spPr>
              <a:solidFill>
                <a:srgbClr val="95B3D7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rgbClr val="D99694"/>
              </a:solidFill>
            </c:spPr>
          </c:dPt>
          <c:dPt>
            <c:idx val="6"/>
            <c:invertIfNegative val="0"/>
            <c:bubble3D val="0"/>
            <c:spPr>
              <a:solidFill>
                <a:srgbClr val="D99694"/>
              </a:solidFill>
            </c:spPr>
          </c:dPt>
          <c:dPt>
            <c:idx val="7"/>
            <c:invertIfNegative val="0"/>
            <c:bubble3D val="0"/>
            <c:spPr>
              <a:solidFill>
                <a:srgbClr val="D99694"/>
              </a:solidFill>
            </c:spPr>
          </c:dPt>
          <c:dPt>
            <c:idx val="9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rgbClr val="C3D69B"/>
              </a:solidFill>
            </c:spPr>
          </c:dPt>
          <c:dPt>
            <c:idx val="11"/>
            <c:invertIfNegative val="0"/>
            <c:bubble3D val="0"/>
            <c:spPr>
              <a:solidFill>
                <a:srgbClr val="C3D69B"/>
              </a:solidFill>
            </c:spPr>
          </c:dPt>
          <c:dPt>
            <c:idx val="13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4"/>
            <c:invertIfNegative val="0"/>
            <c:bubble3D val="0"/>
            <c:spPr>
              <a:solidFill>
                <a:srgbClr val="FAC09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FAC09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FAC090"/>
              </a:solidFill>
            </c:spPr>
          </c:dPt>
          <c:dPt>
            <c:idx val="17"/>
            <c:invertIfNegative val="0"/>
            <c:bubble3D val="0"/>
            <c:spPr>
              <a:solidFill>
                <a:srgbClr val="FAC090"/>
              </a:solidFill>
            </c:spPr>
          </c:dPt>
          <c:dPt>
            <c:idx val="18"/>
            <c:invertIfNegative val="0"/>
            <c:bubble3D val="0"/>
            <c:spPr>
              <a:solidFill>
                <a:srgbClr val="FAC090"/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'teachers strength'!$E$9:$F$27</c:f>
              <c:multiLvlStrCache>
                <c:ptCount val="19"/>
                <c:lvl>
                  <c:pt idx="0">
                    <c:v>I-A</c:v>
                  </c:pt>
                  <c:pt idx="1">
                    <c:v>I-B</c:v>
                  </c:pt>
                  <c:pt idx="2">
                    <c:v>I-C</c:v>
                  </c:pt>
                  <c:pt idx="4">
                    <c:v>II-A</c:v>
                  </c:pt>
                  <c:pt idx="5">
                    <c:v>II-B</c:v>
                  </c:pt>
                  <c:pt idx="6">
                    <c:v>II-C</c:v>
                  </c:pt>
                  <c:pt idx="7">
                    <c:v>II-D</c:v>
                  </c:pt>
                  <c:pt idx="9">
                    <c:v>III-A</c:v>
                  </c:pt>
                  <c:pt idx="10">
                    <c:v>III-B</c:v>
                  </c:pt>
                  <c:pt idx="11">
                    <c:v>III-C</c:v>
                  </c:pt>
                  <c:pt idx="13">
                    <c:v>IV-A</c:v>
                  </c:pt>
                  <c:pt idx="14">
                    <c:v>IV-B</c:v>
                  </c:pt>
                  <c:pt idx="15">
                    <c:v>IV-C</c:v>
                  </c:pt>
                  <c:pt idx="16">
                    <c:v>IV-D</c:v>
                  </c:pt>
                  <c:pt idx="17">
                    <c:v>IV-E</c:v>
                  </c:pt>
                  <c:pt idx="18">
                    <c:v>IV-F</c:v>
                  </c:pt>
                </c:lvl>
                <c:lvl>
                  <c:pt idx="0">
                    <c:v>Standard I - 38%</c:v>
                  </c:pt>
                  <c:pt idx="4">
                    <c:v>Standard II - 32%</c:v>
                  </c:pt>
                  <c:pt idx="9">
                    <c:v>Standard III - 14%</c:v>
                  </c:pt>
                  <c:pt idx="13">
                    <c:v>Standard IV - 16%</c:v>
                  </c:pt>
                </c:lvl>
              </c:multiLvlStrCache>
            </c:multiLvlStrRef>
          </c:cat>
          <c:val>
            <c:numRef>
              <c:f>'teachers strength'!$G$9:$G$27</c:f>
              <c:numCache>
                <c:formatCode>0%</c:formatCode>
                <c:ptCount val="19"/>
                <c:pt idx="0">
                  <c:v>0.26077749205869</c:v>
                </c:pt>
                <c:pt idx="1">
                  <c:v>8.2892149447889904E-2</c:v>
                </c:pt>
                <c:pt idx="2">
                  <c:v>3.2445923460898501E-2</c:v>
                </c:pt>
                <c:pt idx="4">
                  <c:v>0.13265769172591099</c:v>
                </c:pt>
                <c:pt idx="5">
                  <c:v>9.7186507336257694E-2</c:v>
                </c:pt>
                <c:pt idx="6">
                  <c:v>2.8739978823173501E-2</c:v>
                </c:pt>
                <c:pt idx="7">
                  <c:v>6.3530479503857207E-2</c:v>
                </c:pt>
                <c:pt idx="9">
                  <c:v>3.9555286643472999E-2</c:v>
                </c:pt>
                <c:pt idx="10">
                  <c:v>1.61095144456209E-2</c:v>
                </c:pt>
                <c:pt idx="11">
                  <c:v>8.31946755407654E-2</c:v>
                </c:pt>
                <c:pt idx="13">
                  <c:v>3.72863409469067E-2</c:v>
                </c:pt>
                <c:pt idx="14">
                  <c:v>3.07063984268643E-2</c:v>
                </c:pt>
                <c:pt idx="15">
                  <c:v>5.2261382544244402E-2</c:v>
                </c:pt>
                <c:pt idx="16">
                  <c:v>7.7900468915443897E-3</c:v>
                </c:pt>
                <c:pt idx="17">
                  <c:v>1.14959915292694E-2</c:v>
                </c:pt>
                <c:pt idx="18">
                  <c:v>2.3370140674633201E-2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"/>
        <c:axId val="131002880"/>
        <c:axId val="83923456"/>
      </c:barChart>
      <c:catAx>
        <c:axId val="131002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 i="0"/>
            </a:pPr>
            <a:endParaRPr lang="en-US"/>
          </a:p>
        </c:txPr>
        <c:crossAx val="83923456"/>
        <c:crosses val="autoZero"/>
        <c:auto val="1"/>
        <c:lblAlgn val="ctr"/>
        <c:lblOffset val="100"/>
        <c:noMultiLvlLbl val="0"/>
      </c:catAx>
      <c:valAx>
        <c:axId val="839234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1002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0.11294319876752673"/>
                  <c:y val="4.0022945925178702E-2"/>
                </c:manualLayout>
              </c:layout>
              <c:spPr/>
              <c:txPr>
                <a:bodyPr/>
                <a:lstStyle/>
                <a:p>
                  <a:pPr>
                    <a:defRPr sz="2400" b="1"/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2400" b="1"/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2400" b="1"/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2400" b="1"/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'teachers growth'!$E$2:$E$5</c:f>
              <c:strCache>
                <c:ptCount val="4"/>
                <c:pt idx="0">
                  <c:v>I. Curriculum, Planning and Assessment</c:v>
                </c:pt>
                <c:pt idx="1">
                  <c:v>II. Teaching All Students</c:v>
                </c:pt>
                <c:pt idx="2">
                  <c:v>III. Family and Community Engagement</c:v>
                </c:pt>
                <c:pt idx="3">
                  <c:v>IV. Professional Culture</c:v>
                </c:pt>
              </c:strCache>
            </c:strRef>
          </c:cat>
          <c:val>
            <c:numRef>
              <c:f>'teachers growth'!$F$2:$F$5</c:f>
              <c:numCache>
                <c:formatCode>General</c:formatCode>
                <c:ptCount val="4"/>
                <c:pt idx="0">
                  <c:v>4018</c:v>
                </c:pt>
                <c:pt idx="1">
                  <c:v>2448</c:v>
                </c:pt>
                <c:pt idx="2">
                  <c:v>2520</c:v>
                </c:pt>
                <c:pt idx="3">
                  <c:v>1732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954789991282611"/>
          <c:y val="0.21606466997056831"/>
          <c:w val="0.35921601501798101"/>
          <c:h val="0.4575542114174338"/>
        </c:manualLayout>
      </c:layout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29B4B-221A-411C-9AD4-E024DA41E993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ACE82-47C2-4AE7-9665-2E4B9E214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5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Thanks for being here!</a:t>
            </a:r>
            <a:r>
              <a:rPr lang="en-US" baseline="0" dirty="0" smtClean="0"/>
              <a:t> - </a:t>
            </a:r>
            <a:r>
              <a:rPr lang="en-US" dirty="0" smtClean="0"/>
              <a:t>We’ve</a:t>
            </a:r>
            <a:r>
              <a:rPr lang="en-US" baseline="0" dirty="0" smtClean="0"/>
              <a:t> been looking forward to doing this work all year.  </a:t>
            </a:r>
          </a:p>
          <a:p>
            <a:endParaRPr lang="en-US" baseline="0" dirty="0" smtClean="0"/>
          </a:p>
          <a:p>
            <a:r>
              <a:rPr lang="en-US" dirty="0" smtClean="0"/>
              <a:t>You are closest to the work</a:t>
            </a:r>
            <a:r>
              <a:rPr lang="en-US" baseline="0" dirty="0" smtClean="0"/>
              <a:t> - </a:t>
            </a:r>
            <a:r>
              <a:rPr lang="en-US" dirty="0" smtClean="0">
                <a:solidFill>
                  <a:srgbClr val="002060"/>
                </a:solidFill>
              </a:rPr>
              <a:t>OEE is your support team.  </a:t>
            </a: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/>
              <a:t>Implementing policy doesn’t work unless teachers help shape it.  -</a:t>
            </a:r>
            <a:r>
              <a:rPr lang="en-US" baseline="0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It’s our job to listen to your input and empower you to take charge of this work.</a:t>
            </a:r>
          </a:p>
          <a:p>
            <a:endParaRPr lang="en-US" dirty="0" smtClean="0"/>
          </a:p>
          <a:p>
            <a:r>
              <a:rPr lang="en-US" dirty="0" smtClean="0"/>
              <a:t>Teacher leaders aren’t born; they’re made.  -</a:t>
            </a:r>
            <a:r>
              <a:rPr lang="en-US" baseline="0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We recognize that working with students and working with adults require very different skill sets.  </a:t>
            </a:r>
          </a:p>
          <a:p>
            <a:endParaRPr lang="en-US" dirty="0" smtClean="0"/>
          </a:p>
          <a:p>
            <a:r>
              <a:rPr lang="en-US" dirty="0" smtClean="0"/>
              <a:t>Introductions – go around the room, look</a:t>
            </a:r>
            <a:r>
              <a:rPr lang="en-US" baseline="0" dirty="0" smtClean="0"/>
              <a:t> at stickers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ACE82-47C2-4AE7-9665-2E4B9E214B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30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React in table groups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ACE82-47C2-4AE7-9665-2E4B9E214BF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35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Online system designed</a:t>
            </a:r>
            <a:r>
              <a:rPr lang="en-US" baseline="0" dirty="0" smtClean="0"/>
              <a:t> to make the process easier, not more complex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ACE82-47C2-4AE7-9665-2E4B9E214BF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48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</a:t>
            </a:r>
            <a:r>
              <a:rPr lang="en-US" baseline="0" dirty="0" smtClean="0"/>
              <a:t> has the process/system been going for you so far?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ACE82-47C2-4AE7-9665-2E4B9E214BF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48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Online system designed</a:t>
            </a:r>
            <a:r>
              <a:rPr lang="en-US" baseline="0" dirty="0" smtClean="0"/>
              <a:t> to make the process easier, not more complex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ACE82-47C2-4AE7-9665-2E4B9E214BF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48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Online system designed</a:t>
            </a:r>
            <a:r>
              <a:rPr lang="en-US" baseline="0" dirty="0" smtClean="0"/>
              <a:t> to make the process easier, not more complex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ACE82-47C2-4AE7-9665-2E4B9E214BF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48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Online system designed</a:t>
            </a:r>
            <a:r>
              <a:rPr lang="en-US" baseline="0" dirty="0" smtClean="0"/>
              <a:t> to make the process easier, not more complex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ACE82-47C2-4AE7-9665-2E4B9E214BF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48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Online system designed</a:t>
            </a:r>
            <a:r>
              <a:rPr lang="en-US" baseline="0" dirty="0" smtClean="0"/>
              <a:t> to make the process easier, not more complex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ACE82-47C2-4AE7-9665-2E4B9E214BF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48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ACE82-47C2-4AE7-9665-2E4B9E214BF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EC9B-2C02-4552-B5E0-6679DDDF8651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1D17E7-EBBC-4F35-8E22-42853934175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EC9B-2C02-4552-B5E0-6679DDDF8651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17E7-EBBC-4F35-8E22-4285393417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B1D17E7-EBBC-4F35-8E22-42853934175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EC9B-2C02-4552-B5E0-6679DDDF8651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EC9B-2C02-4552-B5E0-6679DDDF8651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B1D17E7-EBBC-4F35-8E22-42853934175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EC9B-2C02-4552-B5E0-6679DDDF8651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1D17E7-EBBC-4F35-8E22-42853934175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34AEC9B-2C02-4552-B5E0-6679DDDF8651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D17E7-EBBC-4F35-8E22-42853934175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EC9B-2C02-4552-B5E0-6679DDDF8651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B1D17E7-EBBC-4F35-8E22-42853934175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EC9B-2C02-4552-B5E0-6679DDDF8651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B1D17E7-EBBC-4F35-8E22-428539341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EC9B-2C02-4552-B5E0-6679DDDF8651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1D17E7-EBBC-4F35-8E22-4285393417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1D17E7-EBBC-4F35-8E22-42853934175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AEC9B-2C02-4552-B5E0-6679DDDF8651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B1D17E7-EBBC-4F35-8E22-42853934175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34AEC9B-2C02-4552-B5E0-6679DDDF8651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34AEC9B-2C02-4552-B5E0-6679DDDF8651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B1D17E7-EBBC-4F35-8E22-42853934175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Educator Effectiveness Facilitators</a:t>
            </a:r>
          </a:p>
          <a:p>
            <a:endParaRPr lang="en-US" sz="1800" dirty="0" smtClean="0"/>
          </a:p>
          <a:p>
            <a:r>
              <a:rPr lang="en-US" sz="1800" dirty="0" smtClean="0"/>
              <a:t>Session </a:t>
            </a:r>
            <a:r>
              <a:rPr lang="en-US" sz="1800" dirty="0"/>
              <a:t>#1</a:t>
            </a:r>
          </a:p>
          <a:p>
            <a:r>
              <a:rPr lang="en-US" sz="1800" dirty="0" smtClean="0"/>
              <a:t>December 2012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Unpacking Effective Instruction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14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Theory of Action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Improving teacher practice leads to improved student learning</a:t>
            </a:r>
          </a:p>
          <a:p>
            <a:endParaRPr lang="en-US" sz="3200" dirty="0"/>
          </a:p>
        </p:txBody>
      </p:sp>
      <p:pic>
        <p:nvPicPr>
          <p:cNvPr id="1026" name="Picture 2" descr="C:\Windows\Temporary Internet Files\Content.IE5\CYAL6EAP\MP90043317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895600"/>
            <a:ext cx="3657600" cy="263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64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Elements of Effective Practice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are the fundamental skills </a:t>
            </a:r>
            <a:r>
              <a:rPr lang="en-US" sz="3200" u="sng" dirty="0" smtClean="0"/>
              <a:t>every</a:t>
            </a:r>
            <a:r>
              <a:rPr lang="en-US" sz="3200" dirty="0" smtClean="0"/>
              <a:t> teacher should know and effectively implement?  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2050" name="Picture 2" descr="C:\Windows\Temporary Internet Files\Content.IE5\5TGNZ368\MC90043490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895600"/>
            <a:ext cx="3429000" cy="2590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75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Today’s Agenda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308848" cy="4572000"/>
          </a:xfrm>
        </p:spPr>
        <p:txBody>
          <a:bodyPr/>
          <a:lstStyle/>
          <a:p>
            <a:r>
              <a:rPr lang="en-US" dirty="0" smtClean="0"/>
              <a:t>Welcome and Introductions</a:t>
            </a:r>
          </a:p>
          <a:p>
            <a:r>
              <a:rPr lang="en-US" dirty="0" smtClean="0"/>
              <a:t>Framing the work of EEFs</a:t>
            </a:r>
          </a:p>
          <a:p>
            <a:r>
              <a:rPr lang="en-US" b="1" dirty="0" smtClean="0"/>
              <a:t>Objectives</a:t>
            </a:r>
          </a:p>
          <a:p>
            <a:r>
              <a:rPr lang="en-US" dirty="0" smtClean="0"/>
              <a:t>Unpacking “Student Engagement”</a:t>
            </a:r>
          </a:p>
          <a:p>
            <a:r>
              <a:rPr lang="en-US" dirty="0" smtClean="0"/>
              <a:t>Evaluation Q&amp;A</a:t>
            </a:r>
          </a:p>
          <a:p>
            <a:r>
              <a:rPr lang="en-US" dirty="0" smtClean="0"/>
              <a:t>Closing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87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EEF Series Objective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3932" y="1527048"/>
            <a:ext cx="8763000" cy="4568952"/>
          </a:xfrm>
        </p:spPr>
        <p:txBody>
          <a:bodyPr/>
          <a:lstStyle/>
          <a:p>
            <a:pPr marL="0" indent="0" algn="ctr"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en-US" sz="28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3200" dirty="0" smtClean="0"/>
              <a:t>EEFs </a:t>
            </a:r>
            <a:r>
              <a:rPr lang="en-US" sz="3200" dirty="0"/>
              <a:t>will be able to </a:t>
            </a:r>
            <a:r>
              <a:rPr lang="en-US" sz="3200" b="1" dirty="0"/>
              <a:t>identify, discuss, and cultivate effective instructional practices </a:t>
            </a:r>
            <a:r>
              <a:rPr lang="en-US" sz="3200" dirty="0"/>
              <a:t>within their school communities using the tools provided by the evaluation system.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663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Session 1 Objective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3932" y="1527048"/>
            <a:ext cx="8763000" cy="4568952"/>
          </a:xfrm>
        </p:spPr>
        <p:txBody>
          <a:bodyPr/>
          <a:lstStyle/>
          <a:p>
            <a:pPr marL="114340" indent="0">
              <a:spcAft>
                <a:spcPts val="1200"/>
              </a:spcAft>
              <a:buNone/>
            </a:pPr>
            <a:r>
              <a:rPr lang="en-US" sz="2800" b="1" dirty="0" smtClean="0"/>
              <a:t>Today </a:t>
            </a:r>
            <a:r>
              <a:rPr lang="en-US" sz="2800" b="1" dirty="0"/>
              <a:t>we will:</a:t>
            </a:r>
          </a:p>
          <a:p>
            <a:pPr marL="569940" lvl="1" indent="-342900"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</a:rPr>
              <a:t>Begin building a network</a:t>
            </a:r>
          </a:p>
          <a:p>
            <a:pPr marL="569940" lvl="1" indent="-342900"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 smtClean="0">
                <a:solidFill>
                  <a:schemeClr val="tx1"/>
                </a:solidFill>
              </a:rPr>
              <a:t>Define </a:t>
            </a:r>
            <a:r>
              <a:rPr lang="en-US" sz="2800" dirty="0">
                <a:solidFill>
                  <a:schemeClr val="tx1"/>
                </a:solidFill>
              </a:rPr>
              <a:t>the scope of work of EEFs</a:t>
            </a:r>
          </a:p>
          <a:p>
            <a:pPr marL="569940" lvl="1" indent="-342900"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</a:rPr>
              <a:t>Identify &amp; practice facilitation moves</a:t>
            </a:r>
          </a:p>
          <a:p>
            <a:pPr marL="569940" lvl="1" indent="-342900"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 smtClean="0">
                <a:solidFill>
                  <a:schemeClr val="tx1"/>
                </a:solidFill>
              </a:rPr>
              <a:t>Explore </a:t>
            </a:r>
            <a:r>
              <a:rPr lang="en-US" sz="2800" dirty="0">
                <a:solidFill>
                  <a:schemeClr val="tx1"/>
                </a:solidFill>
              </a:rPr>
              <a:t>proficient practice related to  Student Engagement</a:t>
            </a:r>
            <a:endParaRPr lang="en-US" sz="2400" dirty="0">
              <a:solidFill>
                <a:schemeClr val="tx1"/>
              </a:solidFill>
            </a:endParaRPr>
          </a:p>
          <a:p>
            <a:pPr marL="687413" lvl="1" indent="0">
              <a:spcAft>
                <a:spcPts val="600"/>
              </a:spcAft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4422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Defining the Scope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3932" y="1527048"/>
            <a:ext cx="8763000" cy="4568952"/>
          </a:xfrm>
        </p:spPr>
        <p:txBody>
          <a:bodyPr/>
          <a:lstStyle/>
          <a:p>
            <a:pPr marL="114340" indent="0">
              <a:spcAft>
                <a:spcPts val="1200"/>
              </a:spcAft>
              <a:buNone/>
            </a:pPr>
            <a:r>
              <a:rPr lang="en-US" sz="2800" b="1" dirty="0" smtClean="0"/>
              <a:t>EEFs </a:t>
            </a:r>
            <a:r>
              <a:rPr lang="en-US" sz="2800" b="1" dirty="0"/>
              <a:t>will</a:t>
            </a:r>
            <a:r>
              <a:rPr lang="en-US" sz="2800" b="1" dirty="0" smtClean="0"/>
              <a:t>:</a:t>
            </a:r>
          </a:p>
          <a:p>
            <a:r>
              <a:rPr lang="en-US" sz="2800" dirty="0" smtClean="0"/>
              <a:t>Be conduits </a:t>
            </a:r>
            <a:r>
              <a:rPr lang="en-US" sz="2800" dirty="0"/>
              <a:t>for feedback</a:t>
            </a:r>
          </a:p>
          <a:p>
            <a:r>
              <a:rPr lang="en-US" sz="2800" dirty="0" smtClean="0"/>
              <a:t>Disseminate </a:t>
            </a:r>
            <a:r>
              <a:rPr lang="en-US" sz="2800" dirty="0"/>
              <a:t>information and best practices</a:t>
            </a:r>
          </a:p>
          <a:p>
            <a:r>
              <a:rPr lang="en-US" sz="2800" dirty="0"/>
              <a:t>L</a:t>
            </a:r>
            <a:r>
              <a:rPr lang="en-US" sz="2800" dirty="0" smtClean="0"/>
              <a:t>ead </a:t>
            </a:r>
            <a:r>
              <a:rPr lang="en-US" sz="2800" dirty="0"/>
              <a:t>conversations around effective instructional practice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ontribute </a:t>
            </a:r>
            <a:r>
              <a:rPr lang="en-US" sz="2800" dirty="0"/>
              <a:t>your expertise </a:t>
            </a:r>
            <a:r>
              <a:rPr lang="en-US" sz="2800" dirty="0" smtClean="0"/>
              <a:t>to develop </a:t>
            </a:r>
            <a:r>
              <a:rPr lang="en-US" sz="2800" dirty="0"/>
              <a:t>resources for the district</a:t>
            </a:r>
          </a:p>
          <a:p>
            <a:pPr marL="114340" indent="0">
              <a:spcAft>
                <a:spcPts val="1200"/>
              </a:spcAft>
              <a:buNone/>
            </a:pPr>
            <a:endParaRPr lang="en-US" sz="2800" b="1" dirty="0"/>
          </a:p>
          <a:p>
            <a:pPr marL="687413" lvl="1" indent="0">
              <a:spcAft>
                <a:spcPts val="600"/>
              </a:spcAft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9564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Facilitation Moves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3932" y="1527048"/>
            <a:ext cx="8763000" cy="4568952"/>
          </a:xfrm>
        </p:spPr>
        <p:txBody>
          <a:bodyPr/>
          <a:lstStyle/>
          <a:p>
            <a:pPr marL="114340" indent="0">
              <a:spcAft>
                <a:spcPts val="1200"/>
              </a:spcAft>
              <a:buNone/>
            </a:pPr>
            <a:r>
              <a:rPr lang="en-US" sz="2800" dirty="0"/>
              <a:t>Keep an eye on:</a:t>
            </a:r>
          </a:p>
          <a:p>
            <a:pPr marL="569940" lvl="1" indent="-342900"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</a:rPr>
              <a:t>Clear objectives</a:t>
            </a:r>
          </a:p>
          <a:p>
            <a:pPr marL="569940" lvl="1" indent="-342900"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</a:rPr>
              <a:t>Intentional engagement of all participants</a:t>
            </a:r>
          </a:p>
          <a:p>
            <a:pPr marL="569940" lvl="1" indent="-342900"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</a:rPr>
              <a:t>Norms &amp; community agreements</a:t>
            </a:r>
          </a:p>
          <a:p>
            <a:pPr marL="569940" lvl="1" indent="-342900">
              <a:spcAft>
                <a:spcPts val="1200"/>
              </a:spcAft>
              <a:buFont typeface="Courier New" pitchFamily="49" charset="0"/>
              <a:buChar char="o"/>
            </a:pPr>
            <a:endParaRPr lang="en-US" sz="2800" dirty="0">
              <a:solidFill>
                <a:schemeClr val="tx1"/>
              </a:solidFill>
            </a:endParaRPr>
          </a:p>
          <a:p>
            <a:pPr marL="684240" lvl="1" indent="-457200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</a:rPr>
              <a:t>Take notes throughout, discuss at the end</a:t>
            </a:r>
          </a:p>
          <a:p>
            <a:pPr marL="687413" lvl="1" indent="0">
              <a:spcAft>
                <a:spcPts val="600"/>
              </a:spcAft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2490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Homework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3932" y="1527048"/>
            <a:ext cx="8763000" cy="456895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Secure </a:t>
            </a:r>
            <a:r>
              <a:rPr lang="en-US" sz="3200" dirty="0"/>
              <a:t>the opportunity to lead </a:t>
            </a:r>
            <a:r>
              <a:rPr lang="en-US" sz="3200" b="1" dirty="0"/>
              <a:t>at least 1 meeting</a:t>
            </a:r>
            <a:r>
              <a:rPr lang="en-US" sz="3200" dirty="0"/>
              <a:t> focused on unpacking an element of the rubric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ILT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Common Planning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Staff </a:t>
            </a:r>
            <a:r>
              <a:rPr lang="en-US" sz="2800" dirty="0" smtClean="0">
                <a:solidFill>
                  <a:schemeClr val="tx1"/>
                </a:solidFill>
              </a:rPr>
              <a:t>PD</a:t>
            </a:r>
          </a:p>
          <a:p>
            <a:pPr>
              <a:buFont typeface="Wingdings" pitchFamily="2" charset="2"/>
              <a:buChar char="Ø"/>
            </a:pPr>
            <a:r>
              <a:rPr lang="en-US" sz="3300" dirty="0"/>
              <a:t>Bring a laptop next meeting</a:t>
            </a:r>
          </a:p>
          <a:p>
            <a:pPr>
              <a:buFont typeface="Wingdings" pitchFamily="2" charset="2"/>
              <a:buChar char="Ø"/>
            </a:pPr>
            <a:r>
              <a:rPr lang="en-US" sz="3300" dirty="0"/>
              <a:t>Complete EEF Survey</a:t>
            </a:r>
          </a:p>
          <a:p>
            <a:pPr lvl="1">
              <a:buFont typeface="Arial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33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Today’s Agenda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308848" cy="4572000"/>
          </a:xfrm>
        </p:spPr>
        <p:txBody>
          <a:bodyPr/>
          <a:lstStyle/>
          <a:p>
            <a:r>
              <a:rPr lang="en-US" dirty="0" smtClean="0"/>
              <a:t>Welcome and Introductions</a:t>
            </a:r>
          </a:p>
          <a:p>
            <a:r>
              <a:rPr lang="en-US" dirty="0" smtClean="0"/>
              <a:t>Framing the work of EEFs</a:t>
            </a:r>
          </a:p>
          <a:p>
            <a:r>
              <a:rPr lang="en-US" dirty="0" smtClean="0"/>
              <a:t>Objectives</a:t>
            </a:r>
          </a:p>
          <a:p>
            <a:r>
              <a:rPr lang="en-US" b="1" dirty="0" smtClean="0"/>
              <a:t>Unpacking “Student Engagement”</a:t>
            </a:r>
          </a:p>
          <a:p>
            <a:r>
              <a:rPr lang="en-US" dirty="0" smtClean="0"/>
              <a:t>Evaluation Q&amp;A</a:t>
            </a:r>
          </a:p>
          <a:p>
            <a:r>
              <a:rPr lang="en-US" dirty="0" smtClean="0"/>
              <a:t>Closing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6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990600"/>
          </a:xfrm>
        </p:spPr>
        <p:txBody>
          <a:bodyPr>
            <a:normAutofit/>
          </a:bodyPr>
          <a:lstStyle/>
          <a:p>
            <a:r>
              <a:rPr lang="en-US" sz="3100" b="1" dirty="0" smtClean="0">
                <a:solidFill>
                  <a:schemeClr val="accent1">
                    <a:lumMod val="75000"/>
                  </a:schemeClr>
                </a:solidFill>
              </a:rPr>
              <a:t>Foundational Element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>
                <a:solidFill>
                  <a:schemeClr val="tx1"/>
                </a:solidFill>
              </a:rPr>
              <a:t>Student Engagement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Brainstorm</a:t>
            </a:r>
          </a:p>
          <a:p>
            <a:endParaRPr lang="en-US" dirty="0"/>
          </a:p>
          <a:p>
            <a:r>
              <a:rPr lang="en-US" dirty="0" smtClean="0"/>
              <a:t>What does high student engagement look like in the classroom and what skills are needed to achieve it and maintain it?</a:t>
            </a:r>
          </a:p>
          <a:p>
            <a:endParaRPr lang="en-US" dirty="0"/>
          </a:p>
          <a:p>
            <a:r>
              <a:rPr lang="en-US" dirty="0" smtClean="0"/>
              <a:t>What teaching skills are necessary to do this?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3200" dirty="0" smtClean="0"/>
              <a:t>Turn and Talk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035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Today’s Agenda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308848" cy="4572000"/>
          </a:xfrm>
        </p:spPr>
        <p:txBody>
          <a:bodyPr/>
          <a:lstStyle/>
          <a:p>
            <a:r>
              <a:rPr lang="en-US" b="1" dirty="0" smtClean="0"/>
              <a:t>Welcome and Introductions</a:t>
            </a:r>
          </a:p>
          <a:p>
            <a:r>
              <a:rPr lang="en-US" dirty="0" smtClean="0"/>
              <a:t>Framing the work of EEFs</a:t>
            </a:r>
          </a:p>
          <a:p>
            <a:r>
              <a:rPr lang="en-US" dirty="0" smtClean="0"/>
              <a:t>Objectives</a:t>
            </a:r>
          </a:p>
          <a:p>
            <a:r>
              <a:rPr lang="en-US" dirty="0" smtClean="0"/>
              <a:t>Unpacking “Student Engagement”</a:t>
            </a:r>
          </a:p>
          <a:p>
            <a:r>
              <a:rPr lang="en-US" dirty="0" smtClean="0"/>
              <a:t>Evaluation Q&amp;A</a:t>
            </a:r>
          </a:p>
          <a:p>
            <a:r>
              <a:rPr lang="en-US" dirty="0" smtClean="0"/>
              <a:t>Closing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14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990600"/>
          </a:xfrm>
        </p:spPr>
        <p:txBody>
          <a:bodyPr>
            <a:normAutofit/>
          </a:bodyPr>
          <a:lstStyle/>
          <a:p>
            <a:r>
              <a:rPr lang="en-US" sz="3100" b="1" dirty="0" smtClean="0">
                <a:solidFill>
                  <a:schemeClr val="accent1">
                    <a:lumMod val="75000"/>
                  </a:schemeClr>
                </a:solidFill>
              </a:rPr>
              <a:t>Foundational Element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>
                <a:solidFill>
                  <a:schemeClr val="tx1"/>
                </a:solidFill>
              </a:rPr>
              <a:t>Student Engagement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Unpacking the Rubric</a:t>
            </a:r>
          </a:p>
          <a:p>
            <a:endParaRPr lang="en-US" dirty="0"/>
          </a:p>
          <a:p>
            <a:r>
              <a:rPr lang="en-US" dirty="0" smtClean="0"/>
              <a:t>Read over the rubric’s description of proficient practice in the element of Student Engagement</a:t>
            </a:r>
          </a:p>
          <a:p>
            <a:endParaRPr lang="en-US" dirty="0"/>
          </a:p>
          <a:p>
            <a:r>
              <a:rPr lang="en-US" dirty="0" smtClean="0"/>
              <a:t>Using your brainstorm and the rubric, define behaviors that demonstrate student engagement.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Leave space to for additional thoughts!</a:t>
            </a:r>
          </a:p>
          <a:p>
            <a:endParaRPr lang="en-US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437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990600"/>
          </a:xfrm>
        </p:spPr>
        <p:txBody>
          <a:bodyPr>
            <a:normAutofit/>
          </a:bodyPr>
          <a:lstStyle/>
          <a:p>
            <a:r>
              <a:rPr lang="en-US" sz="3100" b="1" dirty="0" smtClean="0">
                <a:solidFill>
                  <a:schemeClr val="accent1">
                    <a:lumMod val="75000"/>
                  </a:schemeClr>
                </a:solidFill>
              </a:rPr>
              <a:t>Foundational Element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>
                <a:solidFill>
                  <a:schemeClr val="tx1"/>
                </a:solidFill>
              </a:rPr>
              <a:t>Student Engagement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Observing through the lens of student engagement</a:t>
            </a:r>
            <a:endParaRPr lang="en-US" sz="2800" b="1" dirty="0"/>
          </a:p>
          <a:p>
            <a:pPr marL="0" indent="0" algn="ctr">
              <a:buNone/>
            </a:pPr>
            <a:endParaRPr lang="en-US" dirty="0"/>
          </a:p>
          <a:p>
            <a:r>
              <a:rPr lang="en-US" dirty="0" smtClean="0"/>
              <a:t>Teaching Channel video</a:t>
            </a:r>
          </a:p>
          <a:p>
            <a:r>
              <a:rPr lang="en-US" dirty="0" smtClean="0"/>
              <a:t>Grade 7 ELA</a:t>
            </a:r>
          </a:p>
          <a:p>
            <a:r>
              <a:rPr lang="en-US" dirty="0" smtClean="0"/>
              <a:t>Los Angeles, CA</a:t>
            </a:r>
            <a:endParaRPr lang="en-US" dirty="0"/>
          </a:p>
          <a:p>
            <a:r>
              <a:rPr lang="en-US" dirty="0" smtClean="0"/>
              <a:t>14 min</a:t>
            </a:r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205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990600"/>
          </a:xfrm>
        </p:spPr>
        <p:txBody>
          <a:bodyPr>
            <a:normAutofit/>
          </a:bodyPr>
          <a:lstStyle/>
          <a:p>
            <a:r>
              <a:rPr lang="en-US" sz="3100" b="1" dirty="0" smtClean="0">
                <a:solidFill>
                  <a:schemeClr val="accent1">
                    <a:lumMod val="75000"/>
                  </a:schemeClr>
                </a:solidFill>
              </a:rPr>
              <a:t>Foundational Element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>
                <a:solidFill>
                  <a:schemeClr val="tx1"/>
                </a:solidFill>
              </a:rPr>
              <a:t>Student Engagement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How did the video relate to your description of student engagement?</a:t>
            </a:r>
          </a:p>
          <a:p>
            <a:endParaRPr lang="en-US" dirty="0" smtClean="0"/>
          </a:p>
          <a:p>
            <a:r>
              <a:rPr lang="en-US" dirty="0" smtClean="0"/>
              <a:t>Were you inspired to add anything to your list of behaviors?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220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990600"/>
          </a:xfrm>
        </p:spPr>
        <p:txBody>
          <a:bodyPr>
            <a:normAutofit/>
          </a:bodyPr>
          <a:lstStyle/>
          <a:p>
            <a:r>
              <a:rPr lang="en-US" sz="3100" b="1" dirty="0" smtClean="0">
                <a:solidFill>
                  <a:schemeClr val="accent1">
                    <a:lumMod val="75000"/>
                  </a:schemeClr>
                </a:solidFill>
              </a:rPr>
              <a:t>Foundational Element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>
                <a:solidFill>
                  <a:schemeClr val="tx1"/>
                </a:solidFill>
              </a:rPr>
              <a:t>Student Engagement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Coming to a Common Understanding</a:t>
            </a:r>
          </a:p>
          <a:p>
            <a:endParaRPr lang="en-US" dirty="0"/>
          </a:p>
          <a:p>
            <a:r>
              <a:rPr lang="en-US" dirty="0" smtClean="0"/>
              <a:t>At your table, identify at least three practices a teacher must implement effectively in order to create and/or maintain quality student engagement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400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990600"/>
          </a:xfrm>
        </p:spPr>
        <p:txBody>
          <a:bodyPr>
            <a:normAutofit/>
          </a:bodyPr>
          <a:lstStyle/>
          <a:p>
            <a:r>
              <a:rPr lang="en-US" sz="3100" b="1" dirty="0" smtClean="0">
                <a:solidFill>
                  <a:schemeClr val="accent1">
                    <a:lumMod val="75000"/>
                  </a:schemeClr>
                </a:solidFill>
              </a:rPr>
              <a:t>Foundational Element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>
                <a:solidFill>
                  <a:schemeClr val="tx1"/>
                </a:solidFill>
              </a:rPr>
              <a:t>Student Engagement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Reflection &amp; Takeaways</a:t>
            </a:r>
            <a:endParaRPr lang="en-US" sz="2800" b="1" dirty="0"/>
          </a:p>
          <a:p>
            <a:pPr marL="0" indent="0" algn="ctr">
              <a:buNone/>
            </a:pPr>
            <a:endParaRPr lang="en-US" dirty="0"/>
          </a:p>
          <a:p>
            <a:r>
              <a:rPr lang="en-US" dirty="0" smtClean="0"/>
              <a:t>Take a moment to assess how consistently you and/or your school are creating sustained student engagement</a:t>
            </a:r>
          </a:p>
          <a:p>
            <a:endParaRPr lang="en-US" dirty="0"/>
          </a:p>
          <a:p>
            <a:r>
              <a:rPr lang="en-US" dirty="0" smtClean="0"/>
              <a:t>Identify the work that goes into creating student engagement before, during, and after class.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201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990600"/>
          </a:xfrm>
        </p:spPr>
        <p:txBody>
          <a:bodyPr>
            <a:normAutofit/>
          </a:bodyPr>
          <a:lstStyle/>
          <a:p>
            <a:r>
              <a:rPr lang="en-US" sz="3100" b="1" dirty="0" smtClean="0">
                <a:solidFill>
                  <a:schemeClr val="accent1">
                    <a:lumMod val="75000"/>
                  </a:schemeClr>
                </a:solidFill>
              </a:rPr>
              <a:t>Foundational Element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>
                <a:solidFill>
                  <a:schemeClr val="tx1"/>
                </a:solidFill>
              </a:rPr>
              <a:t>Student Engagement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Debriefing the Activity</a:t>
            </a:r>
          </a:p>
          <a:p>
            <a:endParaRPr lang="en-US" dirty="0"/>
          </a:p>
          <a:p>
            <a:r>
              <a:rPr lang="en-US" dirty="0"/>
              <a:t>What did you learn that you may </a:t>
            </a:r>
            <a:r>
              <a:rPr lang="en-US" dirty="0" smtClean="0"/>
              <a:t>impact </a:t>
            </a:r>
            <a:r>
              <a:rPr lang="en-US" dirty="0"/>
              <a:t>your practice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How can you use this activity with your colleagues?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Do you have any takeaways as a facilitator of this activity?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4825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Break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2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Today’s Agenda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308848" cy="4572000"/>
          </a:xfrm>
        </p:spPr>
        <p:txBody>
          <a:bodyPr/>
          <a:lstStyle/>
          <a:p>
            <a:r>
              <a:rPr lang="en-US" dirty="0" smtClean="0"/>
              <a:t>Welcome and Introductions</a:t>
            </a:r>
          </a:p>
          <a:p>
            <a:r>
              <a:rPr lang="en-US" dirty="0" smtClean="0"/>
              <a:t>Framing the work of EEFs</a:t>
            </a:r>
          </a:p>
          <a:p>
            <a:r>
              <a:rPr lang="en-US" dirty="0" smtClean="0"/>
              <a:t>Objectives</a:t>
            </a:r>
          </a:p>
          <a:p>
            <a:r>
              <a:rPr lang="en-US" dirty="0" smtClean="0"/>
              <a:t>Unpacking “Student Engagement”</a:t>
            </a:r>
          </a:p>
          <a:p>
            <a:r>
              <a:rPr lang="en-US" b="1" dirty="0" smtClean="0"/>
              <a:t>Evaluation Q&amp;A</a:t>
            </a:r>
          </a:p>
          <a:p>
            <a:r>
              <a:rPr lang="en-US" dirty="0" smtClean="0"/>
              <a:t>Closing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82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Evaluation Q&amp;A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268" y="3581400"/>
            <a:ext cx="1752600" cy="2062795"/>
          </a:xfrm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8699936" cy="145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90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Overall Ratings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Progress on		Ratings on		       	    Overall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Goals		</a:t>
            </a:r>
            <a:r>
              <a:rPr lang="en-US" dirty="0"/>
              <a:t> </a:t>
            </a:r>
            <a:r>
              <a:rPr lang="en-US" dirty="0" smtClean="0"/>
              <a:t> 4 Standards		     Rating</a:t>
            </a:r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Educators are responsible for providing evidence for all standards and goals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2590800"/>
            <a:ext cx="1783779" cy="194480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91440" rtlCol="0" anchor="ctr">
            <a:no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latin typeface="Century Gothic" pitchFamily="34" charset="0"/>
              </a:rPr>
              <a:t>Student Learning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latin typeface="Century Gothic" pitchFamily="34" charset="0"/>
              </a:rPr>
              <a:t>Professional Practice</a:t>
            </a:r>
          </a:p>
        </p:txBody>
      </p:sp>
      <p:sp>
        <p:nvSpPr>
          <p:cNvPr id="8" name="Plus 7"/>
          <p:cNvSpPr/>
          <p:nvPr/>
        </p:nvSpPr>
        <p:spPr bwMode="auto">
          <a:xfrm>
            <a:off x="2205975" y="3200400"/>
            <a:ext cx="581893" cy="611823"/>
          </a:xfrm>
          <a:prstGeom prst="mathPlus">
            <a:avLst/>
          </a:prstGeom>
          <a:solidFill>
            <a:schemeClr val="tx1"/>
          </a:solidFill>
          <a:ln w="6350" algn="ctr">
            <a:solidFill>
              <a:srgbClr val="334B9C"/>
            </a:solidFill>
            <a:round/>
            <a:headEnd/>
            <a:tailEnd/>
          </a:ln>
        </p:spPr>
        <p:txBody>
          <a:bodyPr lIns="91440" tIns="45720" rIns="91440" bIns="45720" rtlCol="0" anchor="ctr"/>
          <a:lstStyle/>
          <a:p>
            <a:pPr algn="ctr">
              <a:spcAft>
                <a:spcPts val="600"/>
              </a:spcAft>
            </a:pPr>
            <a:endParaRPr lang="en-US" dirty="0" err="1" smtClean="0">
              <a:solidFill>
                <a:srgbClr val="334B9C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85654" y="2590800"/>
            <a:ext cx="2965980" cy="19812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lIns="91440" rtlCol="0" anchor="ctr">
            <a:noAutofit/>
          </a:bodyPr>
          <a:lstStyle/>
          <a:p>
            <a:pPr algn="ctr">
              <a:spcAft>
                <a:spcPts val="0"/>
              </a:spcAft>
            </a:pPr>
            <a:endParaRPr lang="en-US" sz="2000" b="1" dirty="0">
              <a:solidFill>
                <a:srgbClr val="334B9C"/>
              </a:solidFill>
              <a:latin typeface="Century Gothic" pitchFamily="34" charset="0"/>
            </a:endParaRPr>
          </a:p>
          <a:p>
            <a:pPr>
              <a:spcAft>
                <a:spcPts val="0"/>
              </a:spcAft>
            </a:pPr>
            <a:r>
              <a:rPr lang="en-US" b="1" dirty="0" smtClean="0">
                <a:latin typeface="Century Gothic" pitchFamily="34" charset="0"/>
              </a:rPr>
              <a:t>I. Curriculum, Planning    </a:t>
            </a:r>
          </a:p>
          <a:p>
            <a:pPr>
              <a:spcAft>
                <a:spcPts val="0"/>
              </a:spcAft>
            </a:pPr>
            <a:r>
              <a:rPr lang="en-US" b="1" dirty="0" smtClean="0">
                <a:latin typeface="Century Gothic" pitchFamily="34" charset="0"/>
              </a:rPr>
              <a:t>    and Assessment</a:t>
            </a:r>
          </a:p>
          <a:p>
            <a:pPr>
              <a:spcAft>
                <a:spcPts val="0"/>
              </a:spcAft>
            </a:pPr>
            <a:endParaRPr lang="en-US" sz="200" b="1" dirty="0" smtClean="0">
              <a:latin typeface="Century Gothic" pitchFamily="34" charset="0"/>
            </a:endParaRPr>
          </a:p>
          <a:p>
            <a:pPr>
              <a:spcAft>
                <a:spcPts val="0"/>
              </a:spcAft>
            </a:pPr>
            <a:r>
              <a:rPr lang="en-US" b="1" dirty="0" smtClean="0">
                <a:latin typeface="Century Gothic" pitchFamily="34" charset="0"/>
              </a:rPr>
              <a:t>II. Teaching All Students</a:t>
            </a:r>
          </a:p>
          <a:p>
            <a:pPr>
              <a:spcAft>
                <a:spcPts val="0"/>
              </a:spcAft>
            </a:pPr>
            <a:endParaRPr lang="en-US" sz="200" b="1" dirty="0" smtClean="0">
              <a:latin typeface="Century Gothic" pitchFamily="34" charset="0"/>
            </a:endParaRPr>
          </a:p>
          <a:p>
            <a:pPr>
              <a:spcAft>
                <a:spcPts val="0"/>
              </a:spcAft>
            </a:pPr>
            <a:r>
              <a:rPr lang="en-US" b="1" dirty="0" smtClean="0">
                <a:latin typeface="Century Gothic" pitchFamily="34" charset="0"/>
              </a:rPr>
              <a:t>III. Family &amp; Community    </a:t>
            </a:r>
          </a:p>
          <a:p>
            <a:pPr>
              <a:spcAft>
                <a:spcPts val="0"/>
              </a:spcAft>
            </a:pPr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smtClean="0">
                <a:latin typeface="Century Gothic" pitchFamily="34" charset="0"/>
              </a:rPr>
              <a:t>    Engagement</a:t>
            </a:r>
          </a:p>
          <a:p>
            <a:pPr>
              <a:spcAft>
                <a:spcPts val="0"/>
              </a:spcAft>
            </a:pPr>
            <a:endParaRPr lang="en-US" sz="200" b="1" dirty="0" smtClean="0">
              <a:latin typeface="Century Gothic" pitchFamily="34" charset="0"/>
            </a:endParaRPr>
          </a:p>
          <a:p>
            <a:pPr>
              <a:spcAft>
                <a:spcPts val="0"/>
              </a:spcAft>
            </a:pPr>
            <a:r>
              <a:rPr lang="en-US" b="1" dirty="0" smtClean="0">
                <a:latin typeface="Century Gothic" pitchFamily="34" charset="0"/>
              </a:rPr>
              <a:t>IV. Professional Culture</a:t>
            </a:r>
          </a:p>
          <a:p>
            <a:pPr algn="ctr">
              <a:spcAft>
                <a:spcPts val="600"/>
              </a:spcAft>
            </a:pPr>
            <a:endParaRPr lang="en-US" sz="2400" b="1" dirty="0" smtClean="0">
              <a:solidFill>
                <a:srgbClr val="334B9C"/>
              </a:solidFill>
              <a:latin typeface="Century Gothic" pitchFamily="34" charset="0"/>
            </a:endParaRPr>
          </a:p>
        </p:txBody>
      </p:sp>
      <p:sp>
        <p:nvSpPr>
          <p:cNvPr id="10" name="Equal 9"/>
          <p:cNvSpPr/>
          <p:nvPr/>
        </p:nvSpPr>
        <p:spPr bwMode="auto">
          <a:xfrm>
            <a:off x="6037012" y="3048000"/>
            <a:ext cx="516188" cy="647444"/>
          </a:xfrm>
          <a:prstGeom prst="mathEqual">
            <a:avLst/>
          </a:prstGeom>
          <a:solidFill>
            <a:schemeClr val="tx1"/>
          </a:solidFill>
          <a:ln w="6350" algn="ctr">
            <a:solidFill>
              <a:srgbClr val="334B9C"/>
            </a:solidFill>
            <a:round/>
            <a:headEnd/>
            <a:tailEnd/>
          </a:ln>
        </p:spPr>
        <p:txBody>
          <a:bodyPr lIns="91440" tIns="45720" rIns="91440" bIns="45720" rtlCol="0" anchor="ctr"/>
          <a:lstStyle/>
          <a:p>
            <a:pPr algn="ctr">
              <a:spcAft>
                <a:spcPts val="600"/>
              </a:spcAft>
            </a:pPr>
            <a:endParaRPr lang="en-US" dirty="0" err="1" smtClean="0">
              <a:solidFill>
                <a:srgbClr val="334B9C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78389" y="2514600"/>
            <a:ext cx="2060811" cy="20117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rtlCol="0" anchor="ctr">
            <a:no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latin typeface="Century Gothic" pitchFamily="34" charset="0"/>
              </a:rPr>
              <a:t>Exemplary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latin typeface="Century Gothic" pitchFamily="34" charset="0"/>
              </a:rPr>
              <a:t>Proficient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latin typeface="Century Gothic" pitchFamily="34" charset="0"/>
              </a:rPr>
              <a:t>Needs   Improvement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latin typeface="Century Gothic" pitchFamily="34" charset="0"/>
              </a:rPr>
              <a:t>Unsatisfactory</a:t>
            </a:r>
          </a:p>
        </p:txBody>
      </p:sp>
    </p:spTree>
    <p:extLst>
      <p:ext uri="{BB962C8B-B14F-4D97-AF65-F5344CB8AC3E}">
        <p14:creationId xmlns:p14="http://schemas.microsoft.com/office/powerpoint/2010/main" val="140399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Welcome &amp; Introductions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Thanks for being here!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sz="2800" dirty="0"/>
              <a:t>The new evaluation system won’t work without you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Policy doesn’t work unless teachers help shape it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 We want your </a:t>
            </a:r>
            <a:r>
              <a:rPr lang="en-US" dirty="0" smtClean="0">
                <a:solidFill>
                  <a:schemeClr val="tx1"/>
                </a:solidFill>
              </a:rPr>
              <a:t>input</a:t>
            </a:r>
          </a:p>
          <a:p>
            <a:pPr lvl="1">
              <a:buFont typeface="Courier New" pitchFamily="49" charset="0"/>
              <a:buChar char="o"/>
            </a:pPr>
            <a:endParaRPr lang="en-US" dirty="0">
              <a:solidFill>
                <a:schemeClr val="tx1"/>
              </a:solidFill>
            </a:endParaRPr>
          </a:p>
          <a:p>
            <a:endParaRPr lang="en-US" sz="400" dirty="0"/>
          </a:p>
          <a:p>
            <a:r>
              <a:rPr lang="en-US" sz="2800" dirty="0"/>
              <a:t>OEE is here to support you in the work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 Unpacking priority areas of the rubric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 Exploring the opportunities the new system creates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 Enhancing facilitation skills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53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Evaluations in EDFS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8502868" cy="2715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822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Evidence: Observations &amp; Artifacts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3200" dirty="0"/>
              <a:t> Ratings on Goals &amp; Standards based on:</a:t>
            </a:r>
          </a:p>
          <a:p>
            <a:pPr marL="0" indent="0">
              <a:spcBef>
                <a:spcPts val="0"/>
              </a:spcBef>
              <a:buNone/>
            </a:pPr>
            <a:endParaRPr lang="en-US" sz="200" dirty="0">
              <a:cs typeface="Miriam" pitchFamily="34" charset="-79"/>
            </a:endParaRPr>
          </a:p>
          <a:p>
            <a:pPr lvl="2">
              <a:spcBef>
                <a:spcPts val="0"/>
              </a:spcBef>
              <a:buFont typeface="Courier New" pitchFamily="49" charset="0"/>
              <a:buChar char="o"/>
            </a:pPr>
            <a:r>
              <a:rPr lang="en-US" sz="3200" dirty="0" smtClean="0"/>
              <a:t> Evidence collected in </a:t>
            </a:r>
            <a:r>
              <a:rPr lang="en-US" sz="3200" b="1" dirty="0" smtClean="0"/>
              <a:t>observations</a:t>
            </a:r>
          </a:p>
          <a:p>
            <a:pPr lvl="2">
              <a:spcBef>
                <a:spcPts val="0"/>
              </a:spcBef>
              <a:buFont typeface="Courier New" pitchFamily="49" charset="0"/>
              <a:buChar char="o"/>
            </a:pPr>
            <a:r>
              <a:rPr lang="en-US" sz="3200" dirty="0" smtClean="0"/>
              <a:t> </a:t>
            </a:r>
            <a:r>
              <a:rPr lang="en-US" sz="3200" dirty="0"/>
              <a:t>Evidence documented in </a:t>
            </a:r>
            <a:r>
              <a:rPr lang="en-US" sz="3200" b="1" dirty="0"/>
              <a:t>artifacts</a:t>
            </a:r>
          </a:p>
          <a:p>
            <a:pPr marL="228573" lvl="1" indent="0">
              <a:spcBef>
                <a:spcPts val="0"/>
              </a:spcBef>
              <a:buNone/>
            </a:pPr>
            <a:endParaRPr lang="en-US" sz="3200" dirty="0"/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en-US" sz="3200" dirty="0" smtClean="0"/>
              <a:t> Artifacts </a:t>
            </a:r>
            <a:r>
              <a:rPr lang="en-US" sz="3200" dirty="0"/>
              <a:t>can be submitted by the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       </a:t>
            </a:r>
            <a:r>
              <a:rPr lang="en-US" sz="3200" dirty="0">
                <a:solidFill>
                  <a:srgbClr val="9C3495"/>
                </a:solidFill>
              </a:rPr>
              <a:t> </a:t>
            </a:r>
            <a:r>
              <a:rPr lang="en-US" sz="3200" b="1" dirty="0"/>
              <a:t>Educator</a:t>
            </a:r>
            <a:r>
              <a:rPr lang="en-US" sz="3200" dirty="0">
                <a:solidFill>
                  <a:srgbClr val="9C3495"/>
                </a:solidFill>
              </a:rPr>
              <a:t> </a:t>
            </a:r>
            <a:r>
              <a:rPr lang="en-US" sz="3200" dirty="0"/>
              <a:t>OR the </a:t>
            </a:r>
            <a:r>
              <a:rPr lang="en-US" sz="3200" b="1" dirty="0"/>
              <a:t>Evaluator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2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Uploading Artifacts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Step 1: </a:t>
            </a:r>
          </a:p>
          <a:p>
            <a:pPr marL="228573" lvl="1" indent="0">
              <a:buNone/>
            </a:pPr>
            <a:endParaRPr lang="en-US" dirty="0" smtClean="0"/>
          </a:p>
          <a:p>
            <a:pPr marL="228573" lvl="1" indent="0"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Step 2</a:t>
            </a:r>
            <a:r>
              <a:rPr lang="en-US" dirty="0"/>
              <a:t>:</a:t>
            </a:r>
            <a:endParaRPr lang="en-US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312727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4689763" y="1905000"/>
            <a:ext cx="1177637" cy="1447799"/>
          </a:xfrm>
          <a:prstGeom prst="ellipse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38" y="3733800"/>
            <a:ext cx="7718962" cy="2898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val 8"/>
          <p:cNvSpPr/>
          <p:nvPr/>
        </p:nvSpPr>
        <p:spPr>
          <a:xfrm>
            <a:off x="990600" y="5981701"/>
            <a:ext cx="1447800" cy="419099"/>
          </a:xfrm>
          <a:prstGeom prst="ellipse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4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Uploading Artifacts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4572000"/>
          </a:xfrm>
        </p:spPr>
        <p:txBody>
          <a:bodyPr/>
          <a:lstStyle/>
          <a:p>
            <a:pPr marL="228573" lvl="1" indent="0">
              <a:buNone/>
            </a:pPr>
            <a:endParaRPr lang="en-US" dirty="0" smtClean="0"/>
          </a:p>
          <a:p>
            <a:pPr marL="228573" lvl="1" indent="0"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	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146" y="1600200"/>
            <a:ext cx="7166734" cy="4552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91844" y="1314202"/>
            <a:ext cx="1460756" cy="819398"/>
          </a:xfrm>
          <a:prstGeom prst="rect">
            <a:avLst/>
          </a:prstGeom>
          <a:noFill/>
        </p:spPr>
        <p:txBody>
          <a:bodyPr wrap="none" lIns="91440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000" b="1" dirty="0" smtClean="0">
                <a:latin typeface="Century Gothic" pitchFamily="34" charset="0"/>
              </a:rPr>
              <a:t>Description</a:t>
            </a:r>
          </a:p>
          <a:p>
            <a:pPr algn="ctr">
              <a:spcAft>
                <a:spcPts val="0"/>
              </a:spcAft>
            </a:pPr>
            <a:r>
              <a:rPr lang="en-US" sz="2000" b="1" dirty="0" smtClean="0">
                <a:solidFill>
                  <a:schemeClr val="accent1"/>
                </a:solidFill>
                <a:latin typeface="Century Gothic" pitchFamily="34" charset="0"/>
              </a:rPr>
              <a:t>(what is it?)</a:t>
            </a:r>
            <a:endParaRPr lang="en-US" sz="2000" dirty="0" smtClean="0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978" y="2209800"/>
            <a:ext cx="1466622" cy="819398"/>
          </a:xfrm>
          <a:prstGeom prst="rect">
            <a:avLst/>
          </a:prstGeom>
          <a:noFill/>
        </p:spPr>
        <p:txBody>
          <a:bodyPr wrap="none" lIns="91440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000" b="1" dirty="0" smtClean="0">
                <a:latin typeface="Century Gothic" pitchFamily="34" charset="0"/>
              </a:rPr>
              <a:t>Rationale</a:t>
            </a:r>
          </a:p>
          <a:p>
            <a:pPr algn="ctr">
              <a:spcAft>
                <a:spcPts val="0"/>
              </a:spcAft>
            </a:pPr>
            <a:r>
              <a:rPr lang="en-US" sz="2000" b="1" dirty="0" smtClean="0">
                <a:solidFill>
                  <a:srgbClr val="334B9C"/>
                </a:solidFill>
                <a:latin typeface="Century Gothic" pitchFamily="34" charset="0"/>
              </a:rPr>
              <a:t> </a:t>
            </a:r>
            <a:r>
              <a:rPr lang="en-US" sz="2000" b="1" dirty="0" smtClean="0">
                <a:solidFill>
                  <a:schemeClr val="accent1"/>
                </a:solidFill>
                <a:latin typeface="Century Gothic" pitchFamily="34" charset="0"/>
              </a:rPr>
              <a:t>(why this?) </a:t>
            </a:r>
          </a:p>
          <a:p>
            <a:pPr algn="ctr">
              <a:spcAft>
                <a:spcPts val="0"/>
              </a:spcAft>
            </a:pPr>
            <a:endParaRPr lang="en-US" sz="2000" dirty="0" smtClean="0">
              <a:solidFill>
                <a:srgbClr val="334B9C"/>
              </a:solidFill>
              <a:latin typeface="Century Gothic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3124200"/>
            <a:ext cx="1847622" cy="819398"/>
          </a:xfrm>
          <a:prstGeom prst="rect">
            <a:avLst/>
          </a:prstGeom>
          <a:noFill/>
        </p:spPr>
        <p:txBody>
          <a:bodyPr wrap="none" lIns="91440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000" b="1" dirty="0" smtClean="0">
                <a:latin typeface="Century Gothic" pitchFamily="34" charset="0"/>
              </a:rPr>
              <a:t>Tags</a:t>
            </a:r>
          </a:p>
          <a:p>
            <a:pPr algn="ctr">
              <a:spcAft>
                <a:spcPts val="0"/>
              </a:spcAft>
            </a:pPr>
            <a:r>
              <a:rPr lang="en-US" sz="2000" b="1" dirty="0" smtClean="0">
                <a:solidFill>
                  <a:schemeClr val="accent1"/>
                </a:solidFill>
                <a:latin typeface="Century Gothic" pitchFamily="34" charset="0"/>
              </a:rPr>
              <a:t>(which goals</a:t>
            </a:r>
          </a:p>
          <a:p>
            <a:pPr algn="ctr">
              <a:spcAft>
                <a:spcPts val="0"/>
              </a:spcAft>
            </a:pPr>
            <a:r>
              <a:rPr lang="en-US" sz="2000" b="1" dirty="0" smtClean="0">
                <a:solidFill>
                  <a:schemeClr val="accent1"/>
                </a:solidFill>
                <a:latin typeface="Century Gothic" pitchFamily="34" charset="0"/>
              </a:rPr>
              <a:t> &amp; standards?)</a:t>
            </a:r>
            <a:endParaRPr lang="en-US" sz="2000" dirty="0" smtClean="0">
              <a:solidFill>
                <a:schemeClr val="accent1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5657602"/>
            <a:ext cx="1168420" cy="819398"/>
          </a:xfrm>
          <a:prstGeom prst="rect">
            <a:avLst/>
          </a:prstGeom>
          <a:noFill/>
        </p:spPr>
        <p:txBody>
          <a:bodyPr wrap="none" lIns="91440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000" b="1" dirty="0" smtClean="0">
                <a:latin typeface="Century Gothic" pitchFamily="34" charset="0"/>
              </a:rPr>
              <a:t>Choose </a:t>
            </a:r>
          </a:p>
          <a:p>
            <a:pPr algn="ctr">
              <a:spcAft>
                <a:spcPts val="0"/>
              </a:spcAft>
            </a:pPr>
            <a:r>
              <a:rPr lang="en-US" sz="2000" b="1" dirty="0" smtClean="0">
                <a:latin typeface="Century Gothic" pitchFamily="34" charset="0"/>
              </a:rPr>
              <a:t>File &amp; Save</a:t>
            </a:r>
          </a:p>
          <a:p>
            <a:pPr algn="ctr">
              <a:spcAft>
                <a:spcPts val="0"/>
              </a:spcAft>
            </a:pPr>
            <a:endParaRPr lang="en-US" sz="2000" dirty="0" smtClean="0">
              <a:solidFill>
                <a:srgbClr val="334B9C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50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Resources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       http://educatoreffectiveness.weebly.com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029011"/>
            <a:ext cx="8962155" cy="4752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490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Resources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       http://educatoreffectiveness.weebly.com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29102"/>
            <a:ext cx="8763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597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Today’s Agenda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308848" cy="4572000"/>
          </a:xfrm>
        </p:spPr>
        <p:txBody>
          <a:bodyPr/>
          <a:lstStyle/>
          <a:p>
            <a:r>
              <a:rPr lang="en-US" dirty="0" smtClean="0"/>
              <a:t>Welcome and Introductions</a:t>
            </a:r>
          </a:p>
          <a:p>
            <a:r>
              <a:rPr lang="en-US" dirty="0" smtClean="0"/>
              <a:t>Framing the work of EEFs</a:t>
            </a:r>
          </a:p>
          <a:p>
            <a:r>
              <a:rPr lang="en-US" dirty="0" smtClean="0"/>
              <a:t>Objectives</a:t>
            </a:r>
          </a:p>
          <a:p>
            <a:r>
              <a:rPr lang="en-US" dirty="0" smtClean="0"/>
              <a:t>Unpacking “Student Engagement”</a:t>
            </a:r>
          </a:p>
          <a:p>
            <a:r>
              <a:rPr lang="en-US" dirty="0" smtClean="0"/>
              <a:t>Evaluation Q&amp;A</a:t>
            </a:r>
          </a:p>
          <a:p>
            <a:r>
              <a:rPr lang="en-US" b="1" dirty="0" smtClean="0"/>
              <a:t>Closing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3734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Facilitation Moves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69940" lvl="1" indent="-342900"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</a:rPr>
              <a:t>Clear objectives</a:t>
            </a:r>
          </a:p>
          <a:p>
            <a:pPr marL="569940" lvl="1" indent="-342900"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</a:rPr>
              <a:t>Intentional engagement of all participants</a:t>
            </a:r>
          </a:p>
          <a:p>
            <a:pPr marL="569940" lvl="1" indent="-342900"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</a:rPr>
              <a:t>Norms &amp; community agreements</a:t>
            </a:r>
          </a:p>
          <a:p>
            <a:pPr marL="569940" lvl="1" indent="-342900">
              <a:spcAft>
                <a:spcPts val="1200"/>
              </a:spcAft>
              <a:buFont typeface="Courier New" pitchFamily="49" charset="0"/>
              <a:buChar char="o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227040" lvl="1" indent="0">
              <a:spcAft>
                <a:spcPts val="1200"/>
              </a:spcAft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Debrief with your tablemates:</a:t>
            </a:r>
            <a:endParaRPr lang="en-US" sz="2800" dirty="0">
              <a:solidFill>
                <a:schemeClr val="tx1"/>
              </a:solidFill>
            </a:endParaRPr>
          </a:p>
          <a:p>
            <a:pPr marL="684240" lvl="1" indent="-457200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</a:rPr>
              <a:t>How did the facilitation moves go today?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15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Session 1 Objective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3932" y="1527048"/>
            <a:ext cx="8763000" cy="4568952"/>
          </a:xfrm>
        </p:spPr>
        <p:txBody>
          <a:bodyPr/>
          <a:lstStyle/>
          <a:p>
            <a:pPr marL="114340" indent="0">
              <a:spcAft>
                <a:spcPts val="1200"/>
              </a:spcAft>
              <a:buNone/>
            </a:pPr>
            <a:r>
              <a:rPr lang="en-US" sz="2800" b="1" dirty="0" smtClean="0"/>
              <a:t>Today </a:t>
            </a:r>
            <a:r>
              <a:rPr lang="en-US" sz="2800" b="1" dirty="0"/>
              <a:t>we will:</a:t>
            </a:r>
          </a:p>
          <a:p>
            <a:pPr marL="569940" lvl="1" indent="-342900"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</a:rPr>
              <a:t>Define the scope of work of EEFs</a:t>
            </a:r>
          </a:p>
          <a:p>
            <a:pPr marL="569940" lvl="1" indent="-342900"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</a:rPr>
              <a:t>Begin building a network</a:t>
            </a:r>
          </a:p>
          <a:p>
            <a:pPr marL="569940" lvl="1" indent="-342900"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</a:rPr>
              <a:t>Explore proficient practice related to  Student Engagement</a:t>
            </a:r>
            <a:endParaRPr lang="en-US" sz="2400" dirty="0">
              <a:solidFill>
                <a:schemeClr val="tx1"/>
              </a:solidFill>
            </a:endParaRPr>
          </a:p>
          <a:p>
            <a:pPr marL="569940" lvl="1" indent="-342900"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</a:rPr>
              <a:t>Identify &amp; practice facilitation moves</a:t>
            </a:r>
          </a:p>
          <a:p>
            <a:pPr marL="687413" lvl="1" indent="0">
              <a:spcAft>
                <a:spcPts val="600"/>
              </a:spcAft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1172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Homework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3932" y="1527048"/>
            <a:ext cx="8763000" cy="456895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Secure </a:t>
            </a:r>
            <a:r>
              <a:rPr lang="en-US" sz="3200" dirty="0"/>
              <a:t>the opportunity to lead </a:t>
            </a:r>
            <a:r>
              <a:rPr lang="en-US" sz="3200" b="1" dirty="0"/>
              <a:t>at least 1 meeting</a:t>
            </a:r>
            <a:r>
              <a:rPr lang="en-US" sz="3200" dirty="0"/>
              <a:t> focused on unpacking an element of the rubric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ILT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Common Planning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Staff </a:t>
            </a:r>
            <a:r>
              <a:rPr lang="en-US" sz="2800" dirty="0" smtClean="0">
                <a:solidFill>
                  <a:schemeClr val="tx1"/>
                </a:solidFill>
              </a:rPr>
              <a:t>PD</a:t>
            </a:r>
          </a:p>
          <a:p>
            <a:pPr>
              <a:buFont typeface="Wingdings" pitchFamily="2" charset="2"/>
              <a:buChar char="Ø"/>
            </a:pPr>
            <a:r>
              <a:rPr lang="en-US" sz="3300" dirty="0" smtClean="0"/>
              <a:t>Bring a laptop next meeting</a:t>
            </a:r>
          </a:p>
          <a:p>
            <a:pPr>
              <a:buFont typeface="Wingdings" pitchFamily="2" charset="2"/>
              <a:buChar char="Ø"/>
            </a:pPr>
            <a:r>
              <a:rPr lang="en-US" sz="3300" dirty="0" smtClean="0">
                <a:solidFill>
                  <a:schemeClr val="tx1"/>
                </a:solidFill>
              </a:rPr>
              <a:t>Complete EEF Survey</a:t>
            </a:r>
          </a:p>
        </p:txBody>
      </p:sp>
    </p:spTree>
    <p:extLst>
      <p:ext uri="{BB962C8B-B14F-4D97-AF65-F5344CB8AC3E}">
        <p14:creationId xmlns:p14="http://schemas.microsoft.com/office/powerpoint/2010/main" val="421610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Norms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&amp;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Community Agreements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Start and end on time.</a:t>
            </a:r>
          </a:p>
          <a:p>
            <a:r>
              <a:rPr lang="en-US" dirty="0" smtClean="0"/>
              <a:t>Limit technology to break time.</a:t>
            </a:r>
          </a:p>
          <a:p>
            <a:r>
              <a:rPr lang="en-US" dirty="0" smtClean="0"/>
              <a:t>Include everyone in conversations.</a:t>
            </a:r>
          </a:p>
          <a:p>
            <a:r>
              <a:rPr lang="en-US" dirty="0" smtClean="0"/>
              <a:t>Vegas Rule:  Confidentiality</a:t>
            </a:r>
          </a:p>
          <a:p>
            <a:r>
              <a:rPr lang="en-US" dirty="0" smtClean="0"/>
              <a:t>What else? 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414" y="4345214"/>
            <a:ext cx="1892300" cy="1917700"/>
          </a:xfrm>
          <a:prstGeom prst="rect">
            <a:avLst/>
          </a:prstGeom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8331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Office of Educator Effectiveness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sz="2800" b="1" dirty="0"/>
              <a:t>Ross Wilson</a:t>
            </a:r>
            <a:r>
              <a:rPr lang="en-US" sz="2800" dirty="0"/>
              <a:t>, Assistant Superintendent for Educator Effectiveness (</a:t>
            </a:r>
            <a:r>
              <a:rPr lang="en-US" sz="2800" i="1" dirty="0" err="1"/>
              <a:t>rwilson</a:t>
            </a:r>
            <a:r>
              <a:rPr lang="en-US" sz="2800" dirty="0"/>
              <a:t>)</a:t>
            </a:r>
          </a:p>
          <a:p>
            <a:pPr>
              <a:spcAft>
                <a:spcPts val="600"/>
              </a:spcAft>
            </a:pPr>
            <a:r>
              <a:rPr lang="en-US" sz="2800" b="1" dirty="0"/>
              <a:t>Jared Joiner</a:t>
            </a:r>
            <a:r>
              <a:rPr lang="en-US" sz="2800" dirty="0"/>
              <a:t>, Implementation Specialist (</a:t>
            </a:r>
            <a:r>
              <a:rPr lang="en-US" sz="2800" i="1" dirty="0" err="1"/>
              <a:t>jjoiner</a:t>
            </a:r>
            <a:r>
              <a:rPr lang="en-US" sz="2800" dirty="0"/>
              <a:t>)</a:t>
            </a:r>
          </a:p>
          <a:p>
            <a:pPr>
              <a:spcAft>
                <a:spcPts val="600"/>
              </a:spcAft>
            </a:pPr>
            <a:r>
              <a:rPr lang="en-US" sz="2800" b="1" dirty="0"/>
              <a:t>Emily </a:t>
            </a:r>
            <a:r>
              <a:rPr lang="en-US" sz="2800" b="1" dirty="0" err="1"/>
              <a:t>Kalejs</a:t>
            </a:r>
            <a:r>
              <a:rPr lang="en-US" sz="2800" b="1" dirty="0"/>
              <a:t> Qazilbash</a:t>
            </a:r>
            <a:r>
              <a:rPr lang="en-US" sz="2800" dirty="0"/>
              <a:t>, Implementation Specialist (</a:t>
            </a:r>
            <a:r>
              <a:rPr lang="en-US" sz="2800" i="1" dirty="0" err="1"/>
              <a:t>eqazilbash</a:t>
            </a:r>
            <a:r>
              <a:rPr lang="en-US" sz="2800" dirty="0"/>
              <a:t>)</a:t>
            </a:r>
          </a:p>
          <a:p>
            <a:pPr>
              <a:spcAft>
                <a:spcPts val="600"/>
              </a:spcAft>
            </a:pPr>
            <a:r>
              <a:rPr lang="en-US" sz="2800" b="1" dirty="0"/>
              <a:t>Angela Rubenstein</a:t>
            </a:r>
            <a:r>
              <a:rPr lang="en-US" sz="2800" dirty="0"/>
              <a:t>, Implementation Specialist (</a:t>
            </a:r>
            <a:r>
              <a:rPr lang="en-US" sz="2800" i="1" dirty="0" err="1"/>
              <a:t>arubenstein</a:t>
            </a:r>
            <a:r>
              <a:rPr lang="en-US" sz="2800" dirty="0"/>
              <a:t>)</a:t>
            </a:r>
          </a:p>
          <a:p>
            <a:pPr>
              <a:spcAft>
                <a:spcPts val="600"/>
              </a:spcAft>
            </a:pPr>
            <a:r>
              <a:rPr lang="en-US" sz="2800" b="1" dirty="0"/>
              <a:t>Kris Taylor</a:t>
            </a:r>
            <a:r>
              <a:rPr lang="en-US" sz="2800" dirty="0"/>
              <a:t>, Implementation Specialist </a:t>
            </a:r>
            <a:r>
              <a:rPr lang="en-US" sz="2800" i="1" dirty="0"/>
              <a:t>(ktaylor2)</a:t>
            </a:r>
          </a:p>
          <a:p>
            <a:pPr>
              <a:spcAft>
                <a:spcPts val="600"/>
              </a:spcAft>
            </a:pPr>
            <a:r>
              <a:rPr lang="en-US" sz="2800" b="1" dirty="0"/>
              <a:t>Jenna Costin</a:t>
            </a:r>
            <a:r>
              <a:rPr lang="en-US" sz="2800" dirty="0"/>
              <a:t>, EDFS On-line System Coordinator (</a:t>
            </a:r>
            <a:r>
              <a:rPr lang="en-US" sz="2800" i="1" dirty="0" err="1"/>
              <a:t>jcostin</a:t>
            </a:r>
            <a:r>
              <a:rPr lang="en-US" sz="2800" dirty="0"/>
              <a:t>)</a:t>
            </a:r>
          </a:p>
          <a:p>
            <a:pPr>
              <a:spcAft>
                <a:spcPts val="600"/>
              </a:spcAft>
            </a:pPr>
            <a:r>
              <a:rPr lang="en-US" sz="2800" b="1" dirty="0"/>
              <a:t>Chason Ishino</a:t>
            </a:r>
            <a:r>
              <a:rPr lang="en-US" sz="2800" dirty="0"/>
              <a:t>, Consultant (</a:t>
            </a:r>
            <a:r>
              <a:rPr lang="en-US" sz="2800" i="1" dirty="0" err="1"/>
              <a:t>cishino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438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Today’s Agenda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308848" cy="4572000"/>
          </a:xfrm>
        </p:spPr>
        <p:txBody>
          <a:bodyPr/>
          <a:lstStyle/>
          <a:p>
            <a:r>
              <a:rPr lang="en-US" dirty="0" smtClean="0"/>
              <a:t>Welcome and Introductions</a:t>
            </a:r>
          </a:p>
          <a:p>
            <a:r>
              <a:rPr lang="en-US" dirty="0" smtClean="0"/>
              <a:t>Framing the work of EEFs</a:t>
            </a:r>
          </a:p>
          <a:p>
            <a:r>
              <a:rPr lang="en-US" dirty="0" smtClean="0"/>
              <a:t>Objectives</a:t>
            </a:r>
          </a:p>
          <a:p>
            <a:r>
              <a:rPr lang="en-US" dirty="0" smtClean="0"/>
              <a:t>Unpacking “Student Engagement”</a:t>
            </a:r>
          </a:p>
          <a:p>
            <a:r>
              <a:rPr lang="en-US" dirty="0" smtClean="0"/>
              <a:t>Evaluation Q&amp;A</a:t>
            </a:r>
          </a:p>
          <a:p>
            <a:r>
              <a:rPr lang="en-US" b="1" dirty="0" smtClean="0"/>
              <a:t>Closing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9137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Session 1 Objective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3932" y="1527048"/>
            <a:ext cx="8763000" cy="4568952"/>
          </a:xfrm>
        </p:spPr>
        <p:txBody>
          <a:bodyPr/>
          <a:lstStyle/>
          <a:p>
            <a:pPr marL="114340" indent="0">
              <a:spcAft>
                <a:spcPts val="1200"/>
              </a:spcAft>
              <a:buNone/>
            </a:pPr>
            <a:r>
              <a:rPr lang="en-US" sz="2800" b="1" dirty="0" smtClean="0"/>
              <a:t>Today </a:t>
            </a:r>
            <a:r>
              <a:rPr lang="en-US" sz="2800" b="1" dirty="0"/>
              <a:t>we will:</a:t>
            </a:r>
          </a:p>
          <a:p>
            <a:pPr marL="569940" lvl="1" indent="-342900"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</a:rPr>
              <a:t>Define the scope of work of EEFs</a:t>
            </a:r>
          </a:p>
          <a:p>
            <a:pPr marL="569940" lvl="1" indent="-342900"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</a:rPr>
              <a:t>Begin building a network</a:t>
            </a:r>
          </a:p>
          <a:p>
            <a:pPr marL="569940" lvl="1" indent="-342900"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</a:rPr>
              <a:t>Explore proficient practice related to  Student Engagement</a:t>
            </a:r>
            <a:endParaRPr lang="en-US" sz="2400" dirty="0">
              <a:solidFill>
                <a:schemeClr val="tx1"/>
              </a:solidFill>
            </a:endParaRPr>
          </a:p>
          <a:p>
            <a:pPr marL="569940" lvl="1" indent="-342900"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</a:rPr>
              <a:t>Identify &amp; practice facilitation moves</a:t>
            </a:r>
          </a:p>
          <a:p>
            <a:pPr marL="687413" lvl="1" indent="0">
              <a:spcAft>
                <a:spcPts val="600"/>
              </a:spcAft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7030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Facilitation Moves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69940" lvl="1" indent="-342900"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</a:rPr>
              <a:t>Clear objectives</a:t>
            </a:r>
          </a:p>
          <a:p>
            <a:pPr marL="569940" lvl="1" indent="-342900"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</a:rPr>
              <a:t>Intentional engagement of all participants</a:t>
            </a:r>
          </a:p>
          <a:p>
            <a:pPr marL="569940" lvl="1" indent="-342900">
              <a:spcAft>
                <a:spcPts val="1200"/>
              </a:spcAft>
              <a:buFont typeface="Courier New" pitchFamily="49" charset="0"/>
              <a:buChar char="o"/>
            </a:pPr>
            <a:r>
              <a:rPr lang="en-US" sz="2800" dirty="0">
                <a:solidFill>
                  <a:schemeClr val="tx1"/>
                </a:solidFill>
              </a:rPr>
              <a:t>Norms &amp; community agreements</a:t>
            </a:r>
          </a:p>
          <a:p>
            <a:pPr marL="569940" lvl="1" indent="-342900">
              <a:spcAft>
                <a:spcPts val="1200"/>
              </a:spcAft>
              <a:buFont typeface="Courier New" pitchFamily="49" charset="0"/>
              <a:buChar char="o"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227040" lvl="1" indent="0">
              <a:spcAft>
                <a:spcPts val="1200"/>
              </a:spcAft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01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Debrief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did the facilitation moves feel to you?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 did the activity feel to you?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 How are you feeling about the possibility of bringing this activity and these facilitation skills back to your school? 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Turn and Talk.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02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Homework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3932" y="1527048"/>
            <a:ext cx="8763000" cy="456895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Secure </a:t>
            </a:r>
            <a:r>
              <a:rPr lang="en-US" sz="3200" dirty="0"/>
              <a:t>the opportunity to lead </a:t>
            </a:r>
            <a:r>
              <a:rPr lang="en-US" sz="3200" b="1" dirty="0"/>
              <a:t>at least 1 meeting</a:t>
            </a:r>
            <a:r>
              <a:rPr lang="en-US" sz="3200" dirty="0"/>
              <a:t> focused on unpacking an element of the rubric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ILT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Common Planning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Staff </a:t>
            </a:r>
            <a:r>
              <a:rPr lang="en-US" sz="2800" dirty="0" smtClean="0">
                <a:solidFill>
                  <a:schemeClr val="tx1"/>
                </a:solidFill>
              </a:rPr>
              <a:t>PD</a:t>
            </a:r>
          </a:p>
          <a:p>
            <a:pPr>
              <a:buFont typeface="Wingdings" pitchFamily="2" charset="2"/>
              <a:buChar char="Ø"/>
            </a:pPr>
            <a:r>
              <a:rPr lang="en-US" sz="3300" dirty="0" smtClean="0"/>
              <a:t>Fill out Session #1 Survey</a:t>
            </a:r>
          </a:p>
          <a:p>
            <a:pPr>
              <a:buFont typeface="Wingdings" pitchFamily="2" charset="2"/>
              <a:buChar char="Ø"/>
            </a:pPr>
            <a:r>
              <a:rPr lang="en-US" sz="3300" dirty="0" smtClean="0"/>
              <a:t>Bring a laptop next meeting</a:t>
            </a:r>
            <a:endParaRPr lang="en-US" sz="33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04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Office of Educator Effectiveness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sz="2800" b="1" dirty="0"/>
              <a:t>Ross Wilson</a:t>
            </a:r>
            <a:r>
              <a:rPr lang="en-US" sz="2800" dirty="0"/>
              <a:t>, Assistant Superintendent for Educator Effectiveness (</a:t>
            </a:r>
            <a:r>
              <a:rPr lang="en-US" sz="2800" i="1" dirty="0" err="1"/>
              <a:t>rwilson</a:t>
            </a:r>
            <a:r>
              <a:rPr lang="en-US" sz="2800" dirty="0"/>
              <a:t>)</a:t>
            </a:r>
          </a:p>
          <a:p>
            <a:pPr>
              <a:spcAft>
                <a:spcPts val="600"/>
              </a:spcAft>
            </a:pPr>
            <a:r>
              <a:rPr lang="en-US" sz="2800" b="1" dirty="0"/>
              <a:t>Jared Joiner</a:t>
            </a:r>
            <a:r>
              <a:rPr lang="en-US" sz="2800" dirty="0"/>
              <a:t>, Implementation Specialist (</a:t>
            </a:r>
            <a:r>
              <a:rPr lang="en-US" sz="2800" i="1" dirty="0" err="1"/>
              <a:t>jjoiner</a:t>
            </a:r>
            <a:r>
              <a:rPr lang="en-US" sz="2800" dirty="0"/>
              <a:t>)</a:t>
            </a:r>
          </a:p>
          <a:p>
            <a:pPr>
              <a:spcAft>
                <a:spcPts val="600"/>
              </a:spcAft>
            </a:pPr>
            <a:r>
              <a:rPr lang="en-US" sz="2800" b="1" dirty="0"/>
              <a:t>Emily </a:t>
            </a:r>
            <a:r>
              <a:rPr lang="en-US" sz="2800" b="1" dirty="0" err="1"/>
              <a:t>Kalejs</a:t>
            </a:r>
            <a:r>
              <a:rPr lang="en-US" sz="2800" b="1" dirty="0"/>
              <a:t> Qazilbash</a:t>
            </a:r>
            <a:r>
              <a:rPr lang="en-US" sz="2800" dirty="0"/>
              <a:t>, Implementation Specialist (</a:t>
            </a:r>
            <a:r>
              <a:rPr lang="en-US" sz="2800" i="1" dirty="0" err="1"/>
              <a:t>eqazilbash</a:t>
            </a:r>
            <a:r>
              <a:rPr lang="en-US" sz="2800" dirty="0"/>
              <a:t>)</a:t>
            </a:r>
          </a:p>
          <a:p>
            <a:pPr>
              <a:spcAft>
                <a:spcPts val="600"/>
              </a:spcAft>
            </a:pPr>
            <a:r>
              <a:rPr lang="en-US" sz="2800" b="1" dirty="0"/>
              <a:t>Angela Rubenstein</a:t>
            </a:r>
            <a:r>
              <a:rPr lang="en-US" sz="2800" dirty="0"/>
              <a:t>, Implementation Specialist (</a:t>
            </a:r>
            <a:r>
              <a:rPr lang="en-US" sz="2800" i="1" dirty="0" err="1"/>
              <a:t>arubenstein</a:t>
            </a:r>
            <a:r>
              <a:rPr lang="en-US" sz="2800" dirty="0"/>
              <a:t>)</a:t>
            </a:r>
          </a:p>
          <a:p>
            <a:pPr>
              <a:spcAft>
                <a:spcPts val="600"/>
              </a:spcAft>
            </a:pPr>
            <a:r>
              <a:rPr lang="en-US" sz="2800" b="1" dirty="0"/>
              <a:t>Kris Taylor</a:t>
            </a:r>
            <a:r>
              <a:rPr lang="en-US" sz="2800" dirty="0"/>
              <a:t>, Implementation Specialist </a:t>
            </a:r>
            <a:r>
              <a:rPr lang="en-US" sz="2800" i="1" dirty="0"/>
              <a:t>(ktaylor2)</a:t>
            </a:r>
          </a:p>
          <a:p>
            <a:pPr>
              <a:spcAft>
                <a:spcPts val="600"/>
              </a:spcAft>
            </a:pPr>
            <a:r>
              <a:rPr lang="en-US" sz="2800" b="1" dirty="0"/>
              <a:t>Jenna Costin</a:t>
            </a:r>
            <a:r>
              <a:rPr lang="en-US" sz="2800" dirty="0"/>
              <a:t>, EDFS On-line System Coordinator (</a:t>
            </a:r>
            <a:r>
              <a:rPr lang="en-US" sz="2800" i="1" dirty="0" err="1"/>
              <a:t>jcostin</a:t>
            </a:r>
            <a:r>
              <a:rPr lang="en-US" sz="2800" dirty="0"/>
              <a:t>)</a:t>
            </a:r>
          </a:p>
          <a:p>
            <a:pPr>
              <a:spcAft>
                <a:spcPts val="600"/>
              </a:spcAft>
            </a:pPr>
            <a:r>
              <a:rPr lang="en-US" sz="2800" b="1" dirty="0"/>
              <a:t>Chason Ishino</a:t>
            </a:r>
            <a:r>
              <a:rPr lang="en-US" sz="2800" dirty="0"/>
              <a:t>, Consultant (</a:t>
            </a:r>
            <a:r>
              <a:rPr lang="en-US" sz="2800" i="1" dirty="0" err="1"/>
              <a:t>cishino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7668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Thanks!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dirty="0" smtClean="0"/>
              <a:t>See you at our next session on 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January 14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or 15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!</a:t>
            </a:r>
          </a:p>
          <a:p>
            <a:pPr marL="0" indent="0" algn="ctr">
              <a:buNone/>
            </a:pPr>
            <a:r>
              <a:rPr lang="en-US" sz="3200" dirty="0" smtClean="0"/>
              <a:t>3-6 pm</a:t>
            </a:r>
            <a:r>
              <a:rPr lang="en-US" sz="3200" smtClean="0"/>
              <a:t>, location TBD</a:t>
            </a:r>
            <a:endParaRPr lang="en-US" sz="3200" dirty="0" smtClean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Also, artifacts trainings at the BTU:</a:t>
            </a:r>
          </a:p>
          <a:p>
            <a:pPr marL="0" indent="0" algn="ctr">
              <a:buNone/>
            </a:pPr>
            <a:r>
              <a:rPr lang="en-US" sz="3200" dirty="0" smtClean="0"/>
              <a:t>Thurs  Dec 13  3pm-5pm</a:t>
            </a:r>
          </a:p>
          <a:p>
            <a:pPr marL="0" indent="0" algn="ctr">
              <a:buNone/>
            </a:pPr>
            <a:r>
              <a:rPr lang="en-US" sz="3200" dirty="0" smtClean="0"/>
              <a:t>Tues Dec 18  4pm-6pm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Please fill out an exit slip before you leave.</a:t>
            </a:r>
          </a:p>
        </p:txBody>
      </p:sp>
    </p:spTree>
    <p:extLst>
      <p:ext uri="{BB962C8B-B14F-4D97-AF65-F5344CB8AC3E}">
        <p14:creationId xmlns:p14="http://schemas.microsoft.com/office/powerpoint/2010/main" val="249333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Today’s Agenda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308848" cy="4572000"/>
          </a:xfrm>
        </p:spPr>
        <p:txBody>
          <a:bodyPr/>
          <a:lstStyle/>
          <a:p>
            <a:r>
              <a:rPr lang="en-US" dirty="0" smtClean="0"/>
              <a:t>Welcome and Introductions</a:t>
            </a:r>
          </a:p>
          <a:p>
            <a:r>
              <a:rPr lang="en-US" b="1" dirty="0" smtClean="0"/>
              <a:t>Framing the work of EEFs</a:t>
            </a:r>
          </a:p>
          <a:p>
            <a:r>
              <a:rPr lang="en-US" dirty="0" smtClean="0"/>
              <a:t>Objectives</a:t>
            </a:r>
          </a:p>
          <a:p>
            <a:r>
              <a:rPr lang="en-US" dirty="0" smtClean="0"/>
              <a:t>Unpacking “Student Engagement”</a:t>
            </a:r>
          </a:p>
          <a:p>
            <a:r>
              <a:rPr lang="en-US" dirty="0" smtClean="0"/>
              <a:t>Evaluation Q&amp;A</a:t>
            </a:r>
          </a:p>
          <a:p>
            <a:r>
              <a:rPr lang="en-US" dirty="0" smtClean="0"/>
              <a:t>Closing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10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New Structures = New Opportunities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Evaluation System</a:t>
            </a:r>
          </a:p>
          <a:p>
            <a:endParaRPr lang="en-US" dirty="0"/>
          </a:p>
          <a:p>
            <a:r>
              <a:rPr lang="en-US" dirty="0" smtClean="0"/>
              <a:t>Rubric for Effective Teaching</a:t>
            </a:r>
          </a:p>
          <a:p>
            <a:endParaRPr lang="en-US" dirty="0"/>
          </a:p>
          <a:p>
            <a:r>
              <a:rPr lang="en-US" dirty="0" smtClean="0"/>
              <a:t>Educator Development and Feedback System</a:t>
            </a:r>
          </a:p>
          <a:p>
            <a:endParaRPr lang="en-US" dirty="0"/>
          </a:p>
          <a:p>
            <a:r>
              <a:rPr lang="en-US" sz="3600" dirty="0" smtClean="0"/>
              <a:t>Educator Effectiveness Facilitators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70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Self-Assessment Data: Strengths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79466555"/>
              </p:ext>
            </p:extLst>
          </p:nvPr>
        </p:nvGraphicFramePr>
        <p:xfrm>
          <a:off x="381000" y="1371600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73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Self-Assessment Data: Areas </a:t>
            </a:r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for Growth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683963819"/>
              </p:ext>
            </p:extLst>
          </p:nvPr>
        </p:nvGraphicFramePr>
        <p:xfrm>
          <a:off x="141889" y="1295400"/>
          <a:ext cx="8970580" cy="5391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201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 Importance of Teacher Leadership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Because you have expert knowledge and skills: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You are a natural leader</a:t>
            </a:r>
          </a:p>
          <a:p>
            <a:r>
              <a:rPr lang="en-US" dirty="0" smtClean="0"/>
              <a:t>You have influence</a:t>
            </a:r>
          </a:p>
          <a:p>
            <a:r>
              <a:rPr lang="en-US" dirty="0" smtClean="0"/>
              <a:t>You can influence a change in culture</a:t>
            </a:r>
          </a:p>
          <a:p>
            <a:r>
              <a:rPr lang="en-US" dirty="0" smtClean="0"/>
              <a:t>You make impact on student learning</a:t>
            </a:r>
          </a:p>
          <a:p>
            <a:endParaRPr lang="en-US" dirty="0"/>
          </a:p>
        </p:txBody>
      </p:sp>
      <p:pic>
        <p:nvPicPr>
          <p:cNvPr id="3074" name="Picture 2" descr="C:\Windows\Temporary Internet Files\Content.IE5\CYAL6EAP\MC90003073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743200"/>
            <a:ext cx="2514600" cy="320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57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730</TotalTime>
  <Words>1325</Words>
  <Application>Microsoft Office PowerPoint</Application>
  <PresentationFormat>On-screen Show (4:3)</PresentationFormat>
  <Paragraphs>334</Paragraphs>
  <Slides>47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Civic</vt:lpstr>
      <vt:lpstr>Unpacking Effective Instruction</vt:lpstr>
      <vt:lpstr>Today’s Agenda</vt:lpstr>
      <vt:lpstr>Welcome &amp; Introductions</vt:lpstr>
      <vt:lpstr>Norms &amp; Community Agreements</vt:lpstr>
      <vt:lpstr>Today’s Agenda</vt:lpstr>
      <vt:lpstr>New Structures = New Opportunities</vt:lpstr>
      <vt:lpstr>Self-Assessment Data: Strengths</vt:lpstr>
      <vt:lpstr>Self-Assessment Data: Areas for Growth</vt:lpstr>
      <vt:lpstr>The Importance of Teacher Leadership</vt:lpstr>
      <vt:lpstr>Theory of Action</vt:lpstr>
      <vt:lpstr>Elements of Effective Practice</vt:lpstr>
      <vt:lpstr>Today’s Agenda</vt:lpstr>
      <vt:lpstr>EEF Series Objective</vt:lpstr>
      <vt:lpstr>Session 1 Objective</vt:lpstr>
      <vt:lpstr>Defining the Scope</vt:lpstr>
      <vt:lpstr>Facilitation Moves</vt:lpstr>
      <vt:lpstr>Homework</vt:lpstr>
      <vt:lpstr>Today’s Agenda</vt:lpstr>
      <vt:lpstr>Foundational Element 1 Student Engagement</vt:lpstr>
      <vt:lpstr>Foundational Element 1 Student Engagement</vt:lpstr>
      <vt:lpstr>Foundational Element 1 Student Engagement</vt:lpstr>
      <vt:lpstr>Foundational Element 1 Student Engagement</vt:lpstr>
      <vt:lpstr>Foundational Element 1 Student Engagement</vt:lpstr>
      <vt:lpstr>Foundational Element 1 Student Engagement</vt:lpstr>
      <vt:lpstr>Foundational Element 1 Student Engagement</vt:lpstr>
      <vt:lpstr>Break</vt:lpstr>
      <vt:lpstr>Today’s Agenda</vt:lpstr>
      <vt:lpstr>Evaluation Q&amp;A</vt:lpstr>
      <vt:lpstr>Overall Ratings</vt:lpstr>
      <vt:lpstr>Evaluations in EDFS</vt:lpstr>
      <vt:lpstr>Evidence: Observations &amp; Artifacts</vt:lpstr>
      <vt:lpstr>Uploading Artifacts</vt:lpstr>
      <vt:lpstr>Uploading Artifacts</vt:lpstr>
      <vt:lpstr>Resources</vt:lpstr>
      <vt:lpstr>Resources</vt:lpstr>
      <vt:lpstr>Today’s Agenda</vt:lpstr>
      <vt:lpstr>Facilitation Moves</vt:lpstr>
      <vt:lpstr>Session 1 Objective</vt:lpstr>
      <vt:lpstr>Homework</vt:lpstr>
      <vt:lpstr>Office of Educator Effectiveness</vt:lpstr>
      <vt:lpstr>Today’s Agenda</vt:lpstr>
      <vt:lpstr>Session 1 Objective</vt:lpstr>
      <vt:lpstr>Facilitation Moves</vt:lpstr>
      <vt:lpstr>Debrief</vt:lpstr>
      <vt:lpstr>Homework</vt:lpstr>
      <vt:lpstr>Office of Educator Effectiveness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Unpacking Effective Instruction</dc:title>
  <dc:creator>Chason Ishino</dc:creator>
  <cp:lastModifiedBy>BPS</cp:lastModifiedBy>
  <cp:revision>54</cp:revision>
  <dcterms:created xsi:type="dcterms:W3CDTF">2012-12-07T14:59:45Z</dcterms:created>
  <dcterms:modified xsi:type="dcterms:W3CDTF">2012-12-12T22:45:11Z</dcterms:modified>
</cp:coreProperties>
</file>